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isket Mono" charset="1" panose="020B0509050000020004"/>
      <p:regular r:id="rId10"/>
    </p:embeddedFont>
    <p:embeddedFont>
      <p:font typeface="Disket Mono Bold" charset="1" panose="020B0509050000020004"/>
      <p:regular r:id="rId11"/>
    </p:embeddedFont>
    <p:embeddedFont>
      <p:font typeface="Arcade Gamer" charset="1" panose="00000000000000000000"/>
      <p:regular r:id="rId12"/>
    </p:embeddedFont>
    <p:embeddedFont>
      <p:font typeface="Garet" charset="1" panose="00000000000000000000"/>
      <p:regular r:id="rId13"/>
    </p:embeddedFont>
    <p:embeddedFont>
      <p:font typeface="Garet Bold" charset="1" panose="00000000000000000000"/>
      <p:regular r:id="rId14"/>
    </p:embeddedFont>
    <p:embeddedFont>
      <p:font typeface="Garet Italics" charset="1" panose="00000000000000000000"/>
      <p:regular r:id="rId15"/>
    </p:embeddedFont>
    <p:embeddedFont>
      <p:font typeface="Garet Bold Italics" charset="1" panose="00000000000000000000"/>
      <p:regular r:id="rId16"/>
    </p:embeddedFont>
    <p:embeddedFont>
      <p:font typeface="Garet Light" charset="1" panose="00000000000000000000"/>
      <p:regular r:id="rId17"/>
    </p:embeddedFont>
    <p:embeddedFont>
      <p:font typeface="Garet Ultra-Bold" charset="1" panose="00000000000000000000"/>
      <p:regular r:id="rId18"/>
    </p:embeddedFont>
    <p:embeddedFont>
      <p:font typeface="Garet Ultra-Bold Italics" charset="1" panose="00000000000000000000"/>
      <p:regular r:id="rId19"/>
    </p:embeddedFont>
    <p:embeddedFont>
      <p:font typeface="Garet Heavy" charset="1" panose="00000000000000000000"/>
      <p:regular r:id="rId20"/>
    </p:embeddedFont>
    <p:embeddedFont>
      <p:font typeface="Garet Heavy Italics" charset="1" panose="000000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36" Target="slides/slide15.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gif" Type="http://schemas.openxmlformats.org/officeDocument/2006/relationships/image"/><Relationship Id="rId26" Target="../media/image25.gif"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gif"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42.gif" Type="http://schemas.openxmlformats.org/officeDocument/2006/relationships/image"/><Relationship Id="rId4" Target="../media/image50.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 Id="rId8" Target="../media/image51.png" Type="http://schemas.openxmlformats.org/officeDocument/2006/relationships/image"/><Relationship Id="rId9" Target="../media/image52.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7.svg" Type="http://schemas.openxmlformats.org/officeDocument/2006/relationships/image"/><Relationship Id="rId11" Target="../media/image58.png" Type="http://schemas.openxmlformats.org/officeDocument/2006/relationships/image"/><Relationship Id="rId12" Target="../media/image59.svg" Type="http://schemas.openxmlformats.org/officeDocument/2006/relationships/image"/><Relationship Id="rId2" Target="../media/image26.png" Type="http://schemas.openxmlformats.org/officeDocument/2006/relationships/image"/><Relationship Id="rId3" Target="../media/image27.svg" Type="http://schemas.openxmlformats.org/officeDocument/2006/relationships/image"/><Relationship Id="rId4" Target="../media/image53.gif" Type="http://schemas.openxmlformats.org/officeDocument/2006/relationships/image"/><Relationship Id="rId5" Target="../media/image51.png" Type="http://schemas.openxmlformats.org/officeDocument/2006/relationships/image"/><Relationship Id="rId6" Target="../media/image52.svg" Type="http://schemas.openxmlformats.org/officeDocument/2006/relationships/image"/><Relationship Id="rId7" Target="../media/image54.png" Type="http://schemas.openxmlformats.org/officeDocument/2006/relationships/image"/><Relationship Id="rId8" Target="../media/image55.svg" Type="http://schemas.openxmlformats.org/officeDocument/2006/relationships/image"/><Relationship Id="rId9" Target="../media/image56.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4.png" Type="http://schemas.openxmlformats.org/officeDocument/2006/relationships/image"/><Relationship Id="rId11" Target="../media/image35.svg" Type="http://schemas.openxmlformats.org/officeDocument/2006/relationships/image"/><Relationship Id="rId12" Target="../media/image36.png" Type="http://schemas.openxmlformats.org/officeDocument/2006/relationships/image"/><Relationship Id="rId13" Target="../media/image37.svg" Type="http://schemas.openxmlformats.org/officeDocument/2006/relationships/image"/><Relationship Id="rId14" Target="../media/image3.png" Type="http://schemas.openxmlformats.org/officeDocument/2006/relationships/image"/><Relationship Id="rId15" Target="../media/image4.svg" Type="http://schemas.openxmlformats.org/officeDocument/2006/relationships/image"/><Relationship Id="rId16" Target="../media/image38.png" Type="http://schemas.openxmlformats.org/officeDocument/2006/relationships/image"/><Relationship Id="rId17" Target="../media/image39.svg" Type="http://schemas.openxmlformats.org/officeDocument/2006/relationships/image"/><Relationship Id="rId18" Target="../media/image40.png" Type="http://schemas.openxmlformats.org/officeDocument/2006/relationships/image"/><Relationship Id="rId19" Target="../media/image41.svg" Type="http://schemas.openxmlformats.org/officeDocument/2006/relationships/image"/><Relationship Id="rId2" Target="../media/image26.png" Type="http://schemas.openxmlformats.org/officeDocument/2006/relationships/image"/><Relationship Id="rId20" Target="../media/image42.gif" Type="http://schemas.openxmlformats.org/officeDocument/2006/relationships/image"/><Relationship Id="rId3" Target="../media/image27.svg" Type="http://schemas.openxmlformats.org/officeDocument/2006/relationships/image"/><Relationship Id="rId4" Target="../media/image28.png" Type="http://schemas.openxmlformats.org/officeDocument/2006/relationships/image"/><Relationship Id="rId5" Target="../media/image29.svg" Type="http://schemas.openxmlformats.org/officeDocument/2006/relationships/image"/><Relationship Id="rId6" Target="../media/image30.png" Type="http://schemas.openxmlformats.org/officeDocument/2006/relationships/image"/><Relationship Id="rId7" Target="../media/image31.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43.png" Type="http://schemas.openxmlformats.org/officeDocument/2006/relationships/image"/><Relationship Id="rId5" Target="../media/image4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gif" Type="http://schemas.openxmlformats.org/officeDocument/2006/relationships/image"/><Relationship Id="rId4" Target="../media/image42.gif"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42.gif" Type="http://schemas.openxmlformats.org/officeDocument/2006/relationships/image"/><Relationship Id="rId4" Target="../media/image47.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42.gif" Type="http://schemas.openxmlformats.org/officeDocument/2006/relationships/image"/><Relationship Id="rId4" Target="../media/image48.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6.gif" Type="http://schemas.openxmlformats.org/officeDocument/2006/relationships/image"/><Relationship Id="rId3" Target="../media/image42.gif" Type="http://schemas.openxmlformats.org/officeDocument/2006/relationships/image"/><Relationship Id="rId4" Target="../media/image4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2927" y="4181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1509980" y="1509980"/>
            <a:ext cx="15268040" cy="6014369"/>
            <a:chOff x="0" y="0"/>
            <a:chExt cx="4021212" cy="1584031"/>
          </a:xfrm>
        </p:grpSpPr>
        <p:sp>
          <p:nvSpPr>
            <p:cNvPr name="Freeform 8" id="8"/>
            <p:cNvSpPr/>
            <p:nvPr/>
          </p:nvSpPr>
          <p:spPr>
            <a:xfrm flipH="false" flipV="false" rot="0">
              <a:off x="0" y="0"/>
              <a:ext cx="4021212" cy="1584031"/>
            </a:xfrm>
            <a:custGeom>
              <a:avLst/>
              <a:gdLst/>
              <a:ahLst/>
              <a:cxnLst/>
              <a:rect r="r" b="b" t="t" l="l"/>
              <a:pathLst>
                <a:path h="1584031" w="4021212">
                  <a:moveTo>
                    <a:pt x="24846" y="0"/>
                  </a:moveTo>
                  <a:lnTo>
                    <a:pt x="3996366" y="0"/>
                  </a:lnTo>
                  <a:cubicBezTo>
                    <a:pt x="4010088" y="0"/>
                    <a:pt x="4021212" y="11124"/>
                    <a:pt x="4021212" y="24846"/>
                  </a:cubicBezTo>
                  <a:lnTo>
                    <a:pt x="4021212" y="1559185"/>
                  </a:lnTo>
                  <a:cubicBezTo>
                    <a:pt x="4021212" y="1572907"/>
                    <a:pt x="4010088" y="1584031"/>
                    <a:pt x="3996366" y="1584031"/>
                  </a:cubicBezTo>
                  <a:lnTo>
                    <a:pt x="24846" y="1584031"/>
                  </a:lnTo>
                  <a:cubicBezTo>
                    <a:pt x="11124" y="1584031"/>
                    <a:pt x="0" y="1572907"/>
                    <a:pt x="0" y="1559185"/>
                  </a:cubicBezTo>
                  <a:lnTo>
                    <a:pt x="0" y="24846"/>
                  </a:lnTo>
                  <a:cubicBezTo>
                    <a:pt x="0" y="11124"/>
                    <a:pt x="11124" y="0"/>
                    <a:pt x="24846" y="0"/>
                  </a:cubicBezTo>
                  <a:close/>
                </a:path>
              </a:pathLst>
            </a:custGeom>
            <a:solidFill>
              <a:srgbClr val="000000"/>
            </a:solidFill>
            <a:ln w="47625">
              <a:solidFill>
                <a:srgbClr val="21EF80"/>
              </a:solidFill>
            </a:ln>
          </p:spPr>
        </p:sp>
        <p:sp>
          <p:nvSpPr>
            <p:cNvPr name="TextBox 9" id="9"/>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10" id="10"/>
          <p:cNvSpPr/>
          <p:nvPr/>
        </p:nvSpPr>
        <p:spPr>
          <a:xfrm flipH="false" flipV="false" rot="0">
            <a:off x="15341087" y="6151992"/>
            <a:ext cx="3370555" cy="3571879"/>
          </a:xfrm>
          <a:custGeom>
            <a:avLst/>
            <a:gdLst/>
            <a:ahLst/>
            <a:cxnLst/>
            <a:rect r="r" b="b" t="t" l="l"/>
            <a:pathLst>
              <a:path h="3571879" w="3370555">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pic>
        <p:nvPicPr>
          <p:cNvPr name="Picture 11" id="11"/>
          <p:cNvPicPr>
            <a:picLocks noChangeAspect="true"/>
          </p:cNvPicPr>
          <p:nvPr/>
        </p:nvPicPr>
        <p:blipFill>
          <a:blip r:embed="rId8"/>
          <a:srcRect l="0" t="0" r="0" b="0"/>
          <a:stretch>
            <a:fillRect/>
          </a:stretch>
        </p:blipFill>
        <p:spPr>
          <a:xfrm flipH="false" flipV="false" rot="0">
            <a:off x="2361856" y="6943369"/>
            <a:ext cx="2319862" cy="2761741"/>
          </a:xfrm>
          <a:prstGeom prst="rect">
            <a:avLst/>
          </a:prstGeom>
        </p:spPr>
      </p:pic>
      <p:sp>
        <p:nvSpPr>
          <p:cNvPr name="Freeform 12" id="12"/>
          <p:cNvSpPr/>
          <p:nvPr/>
        </p:nvSpPr>
        <p:spPr>
          <a:xfrm flipH="true" flipV="false" rot="0">
            <a:off x="5943794" y="8010910"/>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5425744" y="6115484"/>
            <a:ext cx="2196534" cy="938519"/>
          </a:xfrm>
          <a:custGeom>
            <a:avLst/>
            <a:gdLst/>
            <a:ahLst/>
            <a:cxnLst/>
            <a:rect r="r" b="b" t="t" l="l"/>
            <a:pathLst>
              <a:path h="938519" w="2196534">
                <a:moveTo>
                  <a:pt x="0" y="0"/>
                </a:moveTo>
                <a:lnTo>
                  <a:pt x="2196534" y="0"/>
                </a:lnTo>
                <a:lnTo>
                  <a:pt x="2196534" y="938519"/>
                </a:lnTo>
                <a:lnTo>
                  <a:pt x="0" y="9385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8068873" y="6111491"/>
            <a:ext cx="2196534" cy="942513"/>
          </a:xfrm>
          <a:custGeom>
            <a:avLst/>
            <a:gdLst/>
            <a:ahLst/>
            <a:cxnLst/>
            <a:rect r="r" b="b" t="t" l="l"/>
            <a:pathLst>
              <a:path h="942513" w="2196534">
                <a:moveTo>
                  <a:pt x="0" y="0"/>
                </a:moveTo>
                <a:lnTo>
                  <a:pt x="2196534" y="0"/>
                </a:lnTo>
                <a:lnTo>
                  <a:pt x="2196534" y="942512"/>
                </a:lnTo>
                <a:lnTo>
                  <a:pt x="0" y="94251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10713082" y="6136966"/>
            <a:ext cx="2221897" cy="917038"/>
          </a:xfrm>
          <a:custGeom>
            <a:avLst/>
            <a:gdLst/>
            <a:ahLst/>
            <a:cxnLst/>
            <a:rect r="r" b="b" t="t" l="l"/>
            <a:pathLst>
              <a:path h="917038" w="2221897">
                <a:moveTo>
                  <a:pt x="0" y="0"/>
                </a:moveTo>
                <a:lnTo>
                  <a:pt x="2221897" y="0"/>
                </a:lnTo>
                <a:lnTo>
                  <a:pt x="2221897" y="917037"/>
                </a:lnTo>
                <a:lnTo>
                  <a:pt x="0" y="917037"/>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6" id="16"/>
          <p:cNvSpPr txBox="true"/>
          <p:nvPr/>
        </p:nvSpPr>
        <p:spPr>
          <a:xfrm rot="0">
            <a:off x="15511053" y="682309"/>
            <a:ext cx="1952265" cy="336677"/>
          </a:xfrm>
          <a:prstGeom prst="rect">
            <a:avLst/>
          </a:prstGeom>
        </p:spPr>
        <p:txBody>
          <a:bodyPr anchor="t" rtlCol="false" tIns="0" lIns="0" bIns="0" rIns="0">
            <a:spAutoFit/>
          </a:bodyPr>
          <a:lstStyle/>
          <a:p>
            <a:pPr algn="r">
              <a:lnSpc>
                <a:spcPts val="2463"/>
              </a:lnSpc>
            </a:pPr>
            <a:r>
              <a:rPr lang="en-US" sz="2199">
                <a:solidFill>
                  <a:srgbClr val="FF63D8"/>
                </a:solidFill>
                <a:latin typeface="Arcade Gamer"/>
              </a:rPr>
              <a:t>PLAYER 2</a:t>
            </a:r>
          </a:p>
        </p:txBody>
      </p:sp>
      <p:sp>
        <p:nvSpPr>
          <p:cNvPr name="Freeform 17" id="17"/>
          <p:cNvSpPr/>
          <p:nvPr/>
        </p:nvSpPr>
        <p:spPr>
          <a:xfrm flipH="false" flipV="false" rot="0">
            <a:off x="2695009" y="596383"/>
            <a:ext cx="2377744" cy="432317"/>
          </a:xfrm>
          <a:custGeom>
            <a:avLst/>
            <a:gdLst/>
            <a:ahLst/>
            <a:cxnLst/>
            <a:rect r="r" b="b" t="t" l="l"/>
            <a:pathLst>
              <a:path h="432317" w="2377744">
                <a:moveTo>
                  <a:pt x="0" y="0"/>
                </a:moveTo>
                <a:lnTo>
                  <a:pt x="2377745" y="0"/>
                </a:lnTo>
                <a:lnTo>
                  <a:pt x="2377745" y="432317"/>
                </a:lnTo>
                <a:lnTo>
                  <a:pt x="0" y="43231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8" id="18"/>
          <p:cNvSpPr/>
          <p:nvPr/>
        </p:nvSpPr>
        <p:spPr>
          <a:xfrm flipH="false" flipV="false" rot="0">
            <a:off x="13424017" y="670536"/>
            <a:ext cx="2087036" cy="379461"/>
          </a:xfrm>
          <a:custGeom>
            <a:avLst/>
            <a:gdLst/>
            <a:ahLst/>
            <a:cxnLst/>
            <a:rect r="r" b="b" t="t" l="l"/>
            <a:pathLst>
              <a:path h="379461" w="2087036">
                <a:moveTo>
                  <a:pt x="0" y="0"/>
                </a:moveTo>
                <a:lnTo>
                  <a:pt x="2087036" y="0"/>
                </a:lnTo>
                <a:lnTo>
                  <a:pt x="2087036" y="379461"/>
                </a:lnTo>
                <a:lnTo>
                  <a:pt x="0" y="37946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9" id="19"/>
          <p:cNvSpPr/>
          <p:nvPr/>
        </p:nvSpPr>
        <p:spPr>
          <a:xfrm flipH="true" flipV="false" rot="0">
            <a:off x="13950410" y="8614008"/>
            <a:ext cx="1855950" cy="1091101"/>
          </a:xfrm>
          <a:custGeom>
            <a:avLst/>
            <a:gdLst/>
            <a:ahLst/>
            <a:cxnLst/>
            <a:rect r="r" b="b" t="t" l="l"/>
            <a:pathLst>
              <a:path h="1091101" w="1855950">
                <a:moveTo>
                  <a:pt x="1855950" y="0"/>
                </a:moveTo>
                <a:lnTo>
                  <a:pt x="0" y="0"/>
                </a:lnTo>
                <a:lnTo>
                  <a:pt x="0" y="1091101"/>
                </a:lnTo>
                <a:lnTo>
                  <a:pt x="1855950" y="1091101"/>
                </a:lnTo>
                <a:lnTo>
                  <a:pt x="1855950" y="0"/>
                </a:lnTo>
                <a:close/>
              </a:path>
            </a:pathLst>
          </a:custGeom>
          <a:blipFill>
            <a:blip r:embed="rId21">
              <a:extLst>
                <a:ext uri="{96DAC541-7B7A-43D3-8B79-37D633B846F1}">
                  <asvg:svgBlip xmlns:asvg="http://schemas.microsoft.com/office/drawing/2016/SVG/main" r:embed="rId22"/>
                </a:ext>
              </a:extLst>
            </a:blip>
            <a:stretch>
              <a:fillRect l="0" t="0" r="0" b="-10100"/>
            </a:stretch>
          </a:blipFill>
        </p:spPr>
      </p:sp>
      <p:sp>
        <p:nvSpPr>
          <p:cNvPr name="Freeform 20" id="20"/>
          <p:cNvSpPr/>
          <p:nvPr/>
        </p:nvSpPr>
        <p:spPr>
          <a:xfrm flipH="false" flipV="false" rot="0">
            <a:off x="375433" y="6228904"/>
            <a:ext cx="2319577" cy="3476205"/>
          </a:xfrm>
          <a:custGeom>
            <a:avLst/>
            <a:gdLst/>
            <a:ahLst/>
            <a:cxnLst/>
            <a:rect r="r" b="b" t="t" l="l"/>
            <a:pathLst>
              <a:path h="3476205" w="2319577">
                <a:moveTo>
                  <a:pt x="0" y="0"/>
                </a:moveTo>
                <a:lnTo>
                  <a:pt x="2319576" y="0"/>
                </a:lnTo>
                <a:lnTo>
                  <a:pt x="2319576" y="3476205"/>
                </a:lnTo>
                <a:lnTo>
                  <a:pt x="0" y="347620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pic>
        <p:nvPicPr>
          <p:cNvPr name="Picture 21" id="21"/>
          <p:cNvPicPr>
            <a:picLocks noChangeAspect="true"/>
          </p:cNvPicPr>
          <p:nvPr/>
        </p:nvPicPr>
        <p:blipFill>
          <a:blip r:embed="rId25">
            <a:alphaModFix amt="71000"/>
          </a:blip>
          <a:srcRect l="0" t="0" r="0" b="0"/>
          <a:stretch>
            <a:fillRect/>
          </a:stretch>
        </p:blipFill>
        <p:spPr>
          <a:xfrm flipH="false" flipV="false" rot="604890">
            <a:off x="17509575" y="4896612"/>
            <a:ext cx="554300" cy="577396"/>
          </a:xfrm>
          <a:prstGeom prst="rect">
            <a:avLst/>
          </a:prstGeom>
        </p:spPr>
      </p:pic>
      <p:pic>
        <p:nvPicPr>
          <p:cNvPr name="Picture 22" id="22"/>
          <p:cNvPicPr>
            <a:picLocks noChangeAspect="true"/>
          </p:cNvPicPr>
          <p:nvPr/>
        </p:nvPicPr>
        <p:blipFill>
          <a:blip r:embed="rId25">
            <a:alphaModFix amt="71000"/>
          </a:blip>
          <a:srcRect l="0" t="0" r="0" b="0"/>
          <a:stretch>
            <a:fillRect/>
          </a:stretch>
        </p:blipFill>
        <p:spPr>
          <a:xfrm flipH="false" flipV="false" rot="-1221735">
            <a:off x="17085962" y="3338385"/>
            <a:ext cx="397359" cy="413915"/>
          </a:xfrm>
          <a:prstGeom prst="rect">
            <a:avLst/>
          </a:prstGeom>
        </p:spPr>
      </p:pic>
      <p:pic>
        <p:nvPicPr>
          <p:cNvPr name="Picture 23" id="23"/>
          <p:cNvPicPr>
            <a:picLocks noChangeAspect="true"/>
          </p:cNvPicPr>
          <p:nvPr/>
        </p:nvPicPr>
        <p:blipFill>
          <a:blip r:embed="rId25">
            <a:alphaModFix amt="71000"/>
          </a:blip>
          <a:srcRect l="0" t="0" r="0" b="0"/>
          <a:stretch>
            <a:fillRect/>
          </a:stretch>
        </p:blipFill>
        <p:spPr>
          <a:xfrm flipH="false" flipV="false" rot="0">
            <a:off x="17517576" y="1957766"/>
            <a:ext cx="269149" cy="280364"/>
          </a:xfrm>
          <a:prstGeom prst="rect">
            <a:avLst/>
          </a:prstGeom>
        </p:spPr>
      </p:pic>
      <p:pic>
        <p:nvPicPr>
          <p:cNvPr name="Picture 24" id="24"/>
          <p:cNvPicPr>
            <a:picLocks noChangeAspect="true"/>
          </p:cNvPicPr>
          <p:nvPr/>
        </p:nvPicPr>
        <p:blipFill>
          <a:blip r:embed="rId25">
            <a:alphaModFix amt="71000"/>
          </a:blip>
          <a:srcRect l="0" t="0" r="0" b="0"/>
          <a:stretch>
            <a:fillRect/>
          </a:stretch>
        </p:blipFill>
        <p:spPr>
          <a:xfrm flipH="false" flipV="false" rot="-599390">
            <a:off x="421312" y="5056909"/>
            <a:ext cx="554300" cy="577396"/>
          </a:xfrm>
          <a:prstGeom prst="rect">
            <a:avLst/>
          </a:prstGeom>
        </p:spPr>
      </p:pic>
      <p:pic>
        <p:nvPicPr>
          <p:cNvPr name="Picture 25" id="25"/>
          <p:cNvPicPr>
            <a:picLocks noChangeAspect="true"/>
          </p:cNvPicPr>
          <p:nvPr/>
        </p:nvPicPr>
        <p:blipFill>
          <a:blip r:embed="rId25">
            <a:alphaModFix amt="71000"/>
          </a:blip>
          <a:srcRect l="0" t="0" r="0" b="0"/>
          <a:stretch>
            <a:fillRect/>
          </a:stretch>
        </p:blipFill>
        <p:spPr>
          <a:xfrm flipH="false" flipV="false" rot="368085">
            <a:off x="788009" y="3418711"/>
            <a:ext cx="397359" cy="413915"/>
          </a:xfrm>
          <a:prstGeom prst="rect">
            <a:avLst/>
          </a:prstGeom>
        </p:spPr>
      </p:pic>
      <p:pic>
        <p:nvPicPr>
          <p:cNvPr name="Picture 26" id="26"/>
          <p:cNvPicPr>
            <a:picLocks noChangeAspect="true"/>
          </p:cNvPicPr>
          <p:nvPr/>
        </p:nvPicPr>
        <p:blipFill>
          <a:blip r:embed="rId25">
            <a:alphaModFix amt="71000"/>
          </a:blip>
          <a:srcRect l="0" t="0" r="0" b="0"/>
          <a:stretch>
            <a:fillRect/>
          </a:stretch>
        </p:blipFill>
        <p:spPr>
          <a:xfrm flipH="false" flipV="false" rot="-980286">
            <a:off x="463881" y="1925570"/>
            <a:ext cx="269149" cy="280364"/>
          </a:xfrm>
          <a:prstGeom prst="rect">
            <a:avLst/>
          </a:prstGeom>
        </p:spPr>
      </p:pic>
      <p:pic>
        <p:nvPicPr>
          <p:cNvPr name="Picture 27" id="27"/>
          <p:cNvPicPr>
            <a:picLocks noChangeAspect="true"/>
          </p:cNvPicPr>
          <p:nvPr/>
        </p:nvPicPr>
        <p:blipFill>
          <a:blip r:embed="rId26"/>
          <a:srcRect l="0" t="0" r="0" b="0"/>
          <a:stretch>
            <a:fillRect/>
          </a:stretch>
        </p:blipFill>
        <p:spPr>
          <a:xfrm flipH="false" flipV="false" rot="0">
            <a:off x="12445942" y="6532526"/>
            <a:ext cx="978075" cy="934061"/>
          </a:xfrm>
          <a:prstGeom prst="rect">
            <a:avLst/>
          </a:prstGeom>
        </p:spPr>
      </p:pic>
      <p:sp>
        <p:nvSpPr>
          <p:cNvPr name="TextBox 28" id="28"/>
          <p:cNvSpPr txBox="true"/>
          <p:nvPr/>
        </p:nvSpPr>
        <p:spPr>
          <a:xfrm rot="0">
            <a:off x="828291" y="639714"/>
            <a:ext cx="1866718" cy="336677"/>
          </a:xfrm>
          <a:prstGeom prst="rect">
            <a:avLst/>
          </a:prstGeom>
        </p:spPr>
        <p:txBody>
          <a:bodyPr anchor="t" rtlCol="false" tIns="0" lIns="0" bIns="0" rIns="0">
            <a:spAutoFit/>
          </a:bodyPr>
          <a:lstStyle/>
          <a:p>
            <a:pPr>
              <a:lnSpc>
                <a:spcPts val="2463"/>
              </a:lnSpc>
            </a:pPr>
            <a:r>
              <a:rPr lang="en-US" sz="2199">
                <a:solidFill>
                  <a:srgbClr val="585EFF"/>
                </a:solidFill>
                <a:latin typeface="Arcade Gamer"/>
              </a:rPr>
              <a:t>PLAYER 1</a:t>
            </a:r>
          </a:p>
        </p:txBody>
      </p:sp>
      <p:sp>
        <p:nvSpPr>
          <p:cNvPr name="TextBox 29" id="29"/>
          <p:cNvSpPr txBox="true"/>
          <p:nvPr/>
        </p:nvSpPr>
        <p:spPr>
          <a:xfrm rot="0">
            <a:off x="6441551" y="7940565"/>
            <a:ext cx="5650752" cy="474344"/>
          </a:xfrm>
          <a:prstGeom prst="rect">
            <a:avLst/>
          </a:prstGeom>
        </p:spPr>
        <p:txBody>
          <a:bodyPr anchor="t" rtlCol="false" tIns="0" lIns="0" bIns="0" rIns="0">
            <a:spAutoFit/>
          </a:bodyPr>
          <a:lstStyle/>
          <a:p>
            <a:pPr>
              <a:lnSpc>
                <a:spcPts val="3780"/>
              </a:lnSpc>
              <a:spcBef>
                <a:spcPct val="0"/>
              </a:spcBef>
            </a:pPr>
            <a:r>
              <a:rPr lang="en-US" sz="2700">
                <a:solidFill>
                  <a:srgbClr val="FFFFFF"/>
                </a:solidFill>
                <a:latin typeface="Disket Mono"/>
              </a:rPr>
              <a:t>mATEUS DA FONTE</a:t>
            </a:r>
          </a:p>
        </p:txBody>
      </p:sp>
      <p:sp>
        <p:nvSpPr>
          <p:cNvPr name="TextBox 30" id="30"/>
          <p:cNvSpPr txBox="true"/>
          <p:nvPr/>
        </p:nvSpPr>
        <p:spPr>
          <a:xfrm rot="0">
            <a:off x="2361856" y="2470934"/>
            <a:ext cx="13564288" cy="3088003"/>
          </a:xfrm>
          <a:prstGeom prst="rect">
            <a:avLst/>
          </a:prstGeom>
        </p:spPr>
        <p:txBody>
          <a:bodyPr anchor="t" rtlCol="false" tIns="0" lIns="0" bIns="0" rIns="0">
            <a:spAutoFit/>
          </a:bodyPr>
          <a:lstStyle/>
          <a:p>
            <a:pPr algn="ctr">
              <a:lnSpc>
                <a:spcPts val="11759"/>
              </a:lnSpc>
            </a:pPr>
            <a:r>
              <a:rPr lang="en-US" sz="10499">
                <a:solidFill>
                  <a:srgbClr val="FF63D8"/>
                </a:solidFill>
                <a:latin typeface="Arcade Gamer"/>
              </a:rPr>
              <a:t>CHECKMK TRAINING</a:t>
            </a:r>
          </a:p>
        </p:txBody>
      </p:sp>
      <p:sp>
        <p:nvSpPr>
          <p:cNvPr name="TextBox 31" id="31"/>
          <p:cNvSpPr txBox="true"/>
          <p:nvPr/>
        </p:nvSpPr>
        <p:spPr>
          <a:xfrm rot="0">
            <a:off x="7021769" y="682309"/>
            <a:ext cx="4244462" cy="336677"/>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HIGHSCORE </a:t>
            </a:r>
            <a:r>
              <a:rPr lang="en-US" sz="2199">
                <a:solidFill>
                  <a:srgbClr val="21EF80"/>
                </a:solidFill>
                <a:latin typeface="Arcade Gamer"/>
              </a:rPr>
              <a:t>2500</a:t>
            </a:r>
          </a:p>
        </p:txBody>
      </p:sp>
      <p:sp>
        <p:nvSpPr>
          <p:cNvPr name="Freeform 32" id="32"/>
          <p:cNvSpPr/>
          <p:nvPr/>
        </p:nvSpPr>
        <p:spPr>
          <a:xfrm flipH="true" flipV="false" rot="0">
            <a:off x="5943794" y="8741136"/>
            <a:ext cx="335928" cy="313329"/>
          </a:xfrm>
          <a:custGeom>
            <a:avLst/>
            <a:gdLst/>
            <a:ahLst/>
            <a:cxnLst/>
            <a:rect r="r" b="b" t="t" l="l"/>
            <a:pathLst>
              <a:path h="313329" w="335928">
                <a:moveTo>
                  <a:pt x="335927" y="0"/>
                </a:moveTo>
                <a:lnTo>
                  <a:pt x="0" y="0"/>
                </a:lnTo>
                <a:lnTo>
                  <a:pt x="0" y="313329"/>
                </a:lnTo>
                <a:lnTo>
                  <a:pt x="335927" y="313329"/>
                </a:lnTo>
                <a:lnTo>
                  <a:pt x="335927"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33" id="33"/>
          <p:cNvSpPr txBox="true"/>
          <p:nvPr/>
        </p:nvSpPr>
        <p:spPr>
          <a:xfrm rot="0">
            <a:off x="6441551" y="8627291"/>
            <a:ext cx="5650752" cy="474344"/>
          </a:xfrm>
          <a:prstGeom prst="rect">
            <a:avLst/>
          </a:prstGeom>
        </p:spPr>
        <p:txBody>
          <a:bodyPr anchor="t" rtlCol="false" tIns="0" lIns="0" bIns="0" rIns="0">
            <a:spAutoFit/>
          </a:bodyPr>
          <a:lstStyle/>
          <a:p>
            <a:pPr>
              <a:lnSpc>
                <a:spcPts val="3780"/>
              </a:lnSpc>
              <a:spcBef>
                <a:spcPct val="0"/>
              </a:spcBef>
            </a:pPr>
            <a:r>
              <a:rPr lang="en-US" sz="2700">
                <a:solidFill>
                  <a:srgbClr val="FFFFFF"/>
                </a:solidFill>
                <a:latin typeface="Disket Mono"/>
              </a:rPr>
              <a:t>lEONEL SILIMA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95621"/>
            <a:ext cx="894639" cy="5428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88254" y="467386"/>
            <a:ext cx="1871046" cy="561314"/>
          </a:xfrm>
          <a:prstGeom prst="rect">
            <a:avLst/>
          </a:prstGeom>
        </p:spPr>
      </p:pic>
      <p:sp>
        <p:nvSpPr>
          <p:cNvPr name="Freeform 4" id="4"/>
          <p:cNvSpPr/>
          <p:nvPr/>
        </p:nvSpPr>
        <p:spPr>
          <a:xfrm flipH="false" flipV="false" rot="0">
            <a:off x="11396901" y="3085888"/>
            <a:ext cx="2379388" cy="6172412"/>
          </a:xfrm>
          <a:custGeom>
            <a:avLst/>
            <a:gdLst/>
            <a:ahLst/>
            <a:cxnLst/>
            <a:rect r="r" b="b" t="t" l="l"/>
            <a:pathLst>
              <a:path h="6172412" w="2379388">
                <a:moveTo>
                  <a:pt x="0" y="0"/>
                </a:moveTo>
                <a:lnTo>
                  <a:pt x="2379388" y="0"/>
                </a:lnTo>
                <a:lnTo>
                  <a:pt x="2379388" y="6172412"/>
                </a:lnTo>
                <a:lnTo>
                  <a:pt x="0" y="6172412"/>
                </a:lnTo>
                <a:lnTo>
                  <a:pt x="0" y="0"/>
                </a:lnTo>
                <a:close/>
              </a:path>
            </a:pathLst>
          </a:custGeom>
          <a:blipFill>
            <a:blip r:embed="rId4"/>
            <a:stretch>
              <a:fillRect l="0" t="0" r="0" b="0"/>
            </a:stretch>
          </a:blipFill>
        </p:spPr>
      </p:sp>
      <p:sp>
        <p:nvSpPr>
          <p:cNvPr name="TextBox 5" id="5"/>
          <p:cNvSpPr txBox="true"/>
          <p:nvPr/>
        </p:nvSpPr>
        <p:spPr>
          <a:xfrm rot="0">
            <a:off x="6262714" y="586096"/>
            <a:ext cx="5762571" cy="1331596"/>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INTERFACE DE UTILIZADOR</a:t>
            </a:r>
          </a:p>
        </p:txBody>
      </p:sp>
      <p:sp>
        <p:nvSpPr>
          <p:cNvPr name="TextBox 6" id="6"/>
          <p:cNvSpPr txBox="true"/>
          <p:nvPr/>
        </p:nvSpPr>
        <p:spPr>
          <a:xfrm rot="0">
            <a:off x="2960364" y="2080207"/>
            <a:ext cx="4628373" cy="7493505"/>
          </a:xfrm>
          <a:prstGeom prst="rect">
            <a:avLst/>
          </a:prstGeom>
        </p:spPr>
        <p:txBody>
          <a:bodyPr anchor="t" rtlCol="false" tIns="0" lIns="0" bIns="0" rIns="0">
            <a:spAutoFit/>
          </a:bodyPr>
          <a:lstStyle/>
          <a:p>
            <a:pPr>
              <a:lnSpc>
                <a:spcPts val="3154"/>
              </a:lnSpc>
            </a:pPr>
            <a:r>
              <a:rPr lang="en-US" sz="2253">
                <a:solidFill>
                  <a:srgbClr val="FFFFFF"/>
                </a:solidFill>
                <a:latin typeface="Garet"/>
              </a:rPr>
              <a:t>A barra lateral (sidebar) oferece ao utilizador uma lista de snap-ins que atendem às necessidades individuais de cada utilizador. Por padrão, ela possui apenas o snap-in de "Overview", mas podemos adicionar mais conforme necessário, pressionando o botão de "+" no final da página. Um exemplo é o snap-in de "Bookmarks", que nos permite acessar diretamente diferentes views do Checkmk, sem a necessidade de pesquisar dentro dos menus. Isso proporciona uma navegação mais rápida e eficiente na plataforma.</a:t>
            </a:r>
          </a:p>
        </p:txBody>
      </p:sp>
      <p:sp>
        <p:nvSpPr>
          <p:cNvPr name="TextBox 7" id="7"/>
          <p:cNvSpPr txBox="true"/>
          <p:nvPr/>
        </p:nvSpPr>
        <p:spPr>
          <a:xfrm rot="0">
            <a:off x="11284093" y="2255038"/>
            <a:ext cx="2605003"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sIdebar</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4021159"/>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740488"/>
            <a:ext cx="8115300" cy="3727020"/>
            <a:chOff x="0" y="0"/>
            <a:chExt cx="2137363" cy="981602"/>
          </a:xfrm>
        </p:grpSpPr>
        <p:sp>
          <p:nvSpPr>
            <p:cNvPr name="Freeform 4" id="4"/>
            <p:cNvSpPr/>
            <p:nvPr/>
          </p:nvSpPr>
          <p:spPr>
            <a:xfrm flipH="false" flipV="false" rot="0">
              <a:off x="0" y="0"/>
              <a:ext cx="2137363" cy="981602"/>
            </a:xfrm>
            <a:custGeom>
              <a:avLst/>
              <a:gdLst/>
              <a:ahLst/>
              <a:cxnLst/>
              <a:rect r="r" b="b" t="t" l="l"/>
              <a:pathLst>
                <a:path h="981602" w="2137363">
                  <a:moveTo>
                    <a:pt x="20034" y="0"/>
                  </a:moveTo>
                  <a:lnTo>
                    <a:pt x="2117329" y="0"/>
                  </a:lnTo>
                  <a:cubicBezTo>
                    <a:pt x="2122643" y="0"/>
                    <a:pt x="2127738" y="2111"/>
                    <a:pt x="2131495" y="5868"/>
                  </a:cubicBezTo>
                  <a:cubicBezTo>
                    <a:pt x="2135252" y="9625"/>
                    <a:pt x="2137363" y="14721"/>
                    <a:pt x="2137363" y="20034"/>
                  </a:cubicBezTo>
                  <a:lnTo>
                    <a:pt x="2137363" y="961568"/>
                  </a:lnTo>
                  <a:cubicBezTo>
                    <a:pt x="2137363" y="972633"/>
                    <a:pt x="2128394" y="981602"/>
                    <a:pt x="2117329" y="981602"/>
                  </a:cubicBezTo>
                  <a:lnTo>
                    <a:pt x="20034" y="981602"/>
                  </a:lnTo>
                  <a:cubicBezTo>
                    <a:pt x="8969" y="981602"/>
                    <a:pt x="0" y="972633"/>
                    <a:pt x="0" y="961568"/>
                  </a:cubicBezTo>
                  <a:lnTo>
                    <a:pt x="0" y="20034"/>
                  </a:lnTo>
                  <a:cubicBezTo>
                    <a:pt x="0" y="8969"/>
                    <a:pt x="8969" y="0"/>
                    <a:pt x="20034" y="0"/>
                  </a:cubicBezTo>
                  <a:close/>
                </a:path>
              </a:pathLst>
            </a:custGeom>
            <a:solidFill>
              <a:srgbClr val="000000"/>
            </a:solidFill>
            <a:ln w="47625">
              <a:solidFill>
                <a:srgbClr val="21EF80"/>
              </a:solidFill>
            </a:ln>
          </p:spPr>
        </p:sp>
        <p:sp>
          <p:nvSpPr>
            <p:cNvPr name="TextBox 5" id="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6" id="6"/>
          <p:cNvGrpSpPr/>
          <p:nvPr/>
        </p:nvGrpSpPr>
        <p:grpSpPr>
          <a:xfrm rot="0">
            <a:off x="1028700" y="8499413"/>
            <a:ext cx="3052218" cy="717550"/>
            <a:chOff x="0" y="0"/>
            <a:chExt cx="803876" cy="188984"/>
          </a:xfrm>
        </p:grpSpPr>
        <p:sp>
          <p:nvSpPr>
            <p:cNvPr name="Freeform 7" id="7"/>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a:noFill/>
            </a:ln>
          </p:spPr>
        </p:sp>
        <p:sp>
          <p:nvSpPr>
            <p:cNvPr name="TextBox 8" id="8"/>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Back to</a:t>
              </a:r>
              <a:r>
                <a:rPr lang="en-US" sz="1300">
                  <a:solidFill>
                    <a:srgbClr val="000000"/>
                  </a:solidFill>
                  <a:latin typeface="Arcade Gamer"/>
                </a:rPr>
                <a:t> </a:t>
              </a:r>
              <a:r>
                <a:rPr lang="en-US" sz="1300">
                  <a:solidFill>
                    <a:srgbClr val="000000"/>
                  </a:solidFill>
                  <a:latin typeface="Arcade Gamer Bold"/>
                </a:rPr>
                <a:t>Agenda Page</a:t>
              </a:r>
            </a:p>
          </p:txBody>
        </p:sp>
      </p:grpSp>
      <p:sp>
        <p:nvSpPr>
          <p:cNvPr name="Freeform 9" id="9"/>
          <p:cNvSpPr/>
          <p:nvPr/>
        </p:nvSpPr>
        <p:spPr>
          <a:xfrm flipH="true" flipV="false" rot="0">
            <a:off x="9634010" y="113591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90251" y="3102874"/>
            <a:ext cx="5104688" cy="693421"/>
          </a:xfrm>
          <a:prstGeom prst="rect">
            <a:avLst/>
          </a:prstGeom>
        </p:spPr>
        <p:txBody>
          <a:bodyPr anchor="t" rtlCol="false" tIns="0" lIns="0" bIns="0" rIns="0">
            <a:spAutoFit/>
          </a:bodyPr>
          <a:lstStyle/>
          <a:p>
            <a:pPr>
              <a:lnSpc>
                <a:spcPts val="5040"/>
              </a:lnSpc>
            </a:pPr>
            <a:r>
              <a:rPr lang="en-US" sz="4500">
                <a:solidFill>
                  <a:srgbClr val="FF63D8"/>
                </a:solidFill>
                <a:latin typeface="Arcade Gamer"/>
              </a:rPr>
              <a:t>PRINCIPIOS</a:t>
            </a:r>
          </a:p>
        </p:txBody>
      </p:sp>
      <p:sp>
        <p:nvSpPr>
          <p:cNvPr name="TextBox 13" id="13"/>
          <p:cNvSpPr txBox="true"/>
          <p:nvPr/>
        </p:nvSpPr>
        <p:spPr>
          <a:xfrm rot="0">
            <a:off x="10140164" y="990600"/>
            <a:ext cx="6283845" cy="3135630"/>
          </a:xfrm>
          <a:prstGeom prst="rect">
            <a:avLst/>
          </a:prstGeom>
        </p:spPr>
        <p:txBody>
          <a:bodyPr anchor="t" rtlCol="false" tIns="0" lIns="0" bIns="0" rIns="0">
            <a:spAutoFit/>
          </a:bodyPr>
          <a:lstStyle/>
          <a:p>
            <a:pPr>
              <a:lnSpc>
                <a:spcPts val="2520"/>
              </a:lnSpc>
            </a:pPr>
            <a:r>
              <a:rPr lang="en-US" sz="1800">
                <a:solidFill>
                  <a:srgbClr val="FFFFFF"/>
                </a:solidFill>
                <a:latin typeface="Garet"/>
              </a:rPr>
              <a:t> Em termos de monitorização, hosts são dispositivos ou sistemas que você deseja monitorar em sua infraestrutura de TI. Esses dispositivos podem ser servidores, computadores, roteadores, switches, impressoras, máquinas virtuais, entre outros. Cada host é identificado por um nome e um endereço IP único. O Checkmk coleta informações e métricas desses hosts para garantir que estejam funcionando corretamente e para alertar sobre possíveis problemas</a:t>
            </a:r>
          </a:p>
        </p:txBody>
      </p:sp>
      <p:grpSp>
        <p:nvGrpSpPr>
          <p:cNvPr name="Group 14" id="14"/>
          <p:cNvGrpSpPr/>
          <p:nvPr/>
        </p:nvGrpSpPr>
        <p:grpSpPr>
          <a:xfrm rot="0">
            <a:off x="9144000" y="4905179"/>
            <a:ext cx="8115300" cy="3714688"/>
            <a:chOff x="0" y="0"/>
            <a:chExt cx="2137363" cy="978354"/>
          </a:xfrm>
        </p:grpSpPr>
        <p:sp>
          <p:nvSpPr>
            <p:cNvPr name="Freeform 15" id="15"/>
            <p:cNvSpPr/>
            <p:nvPr/>
          </p:nvSpPr>
          <p:spPr>
            <a:xfrm flipH="false" flipV="false" rot="0">
              <a:off x="0" y="0"/>
              <a:ext cx="2137363" cy="978354"/>
            </a:xfrm>
            <a:custGeom>
              <a:avLst/>
              <a:gdLst/>
              <a:ahLst/>
              <a:cxnLst/>
              <a:rect r="r" b="b" t="t" l="l"/>
              <a:pathLst>
                <a:path h="978354" w="2137363">
                  <a:moveTo>
                    <a:pt x="20034" y="0"/>
                  </a:moveTo>
                  <a:lnTo>
                    <a:pt x="2117329" y="0"/>
                  </a:lnTo>
                  <a:cubicBezTo>
                    <a:pt x="2122643" y="0"/>
                    <a:pt x="2127738" y="2111"/>
                    <a:pt x="2131495" y="5868"/>
                  </a:cubicBezTo>
                  <a:cubicBezTo>
                    <a:pt x="2135252" y="9625"/>
                    <a:pt x="2137363" y="14721"/>
                    <a:pt x="2137363" y="20034"/>
                  </a:cubicBezTo>
                  <a:lnTo>
                    <a:pt x="2137363" y="958320"/>
                  </a:lnTo>
                  <a:cubicBezTo>
                    <a:pt x="2137363" y="969385"/>
                    <a:pt x="2128394" y="978354"/>
                    <a:pt x="2117329" y="978354"/>
                  </a:cubicBezTo>
                  <a:lnTo>
                    <a:pt x="20034" y="978354"/>
                  </a:lnTo>
                  <a:cubicBezTo>
                    <a:pt x="14721" y="978354"/>
                    <a:pt x="9625" y="976243"/>
                    <a:pt x="5868" y="972486"/>
                  </a:cubicBezTo>
                  <a:cubicBezTo>
                    <a:pt x="2111" y="968729"/>
                    <a:pt x="0" y="963634"/>
                    <a:pt x="0" y="958320"/>
                  </a:cubicBezTo>
                  <a:lnTo>
                    <a:pt x="0" y="20034"/>
                  </a:lnTo>
                  <a:cubicBezTo>
                    <a:pt x="0" y="8969"/>
                    <a:pt x="8969" y="0"/>
                    <a:pt x="20034" y="0"/>
                  </a:cubicBezTo>
                  <a:close/>
                </a:path>
              </a:pathLst>
            </a:custGeom>
            <a:solidFill>
              <a:srgbClr val="000000"/>
            </a:solidFill>
            <a:ln w="47625">
              <a:solidFill>
                <a:srgbClr val="21EF80"/>
              </a:solidFill>
            </a:ln>
          </p:spPr>
        </p:sp>
        <p:sp>
          <p:nvSpPr>
            <p:cNvPr name="TextBox 16" id="1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17" id="17"/>
          <p:cNvSpPr txBox="true"/>
          <p:nvPr/>
        </p:nvSpPr>
        <p:spPr>
          <a:xfrm rot="0">
            <a:off x="6628947" y="2257152"/>
            <a:ext cx="1358622"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Hosts</a:t>
            </a:r>
          </a:p>
        </p:txBody>
      </p:sp>
      <p:sp>
        <p:nvSpPr>
          <p:cNvPr name="TextBox 18" id="18"/>
          <p:cNvSpPr txBox="true"/>
          <p:nvPr/>
        </p:nvSpPr>
        <p:spPr>
          <a:xfrm rot="0">
            <a:off x="6266639" y="6504358"/>
            <a:ext cx="2083237"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ServIços</a:t>
            </a:r>
          </a:p>
        </p:txBody>
      </p:sp>
      <p:sp>
        <p:nvSpPr>
          <p:cNvPr name="Freeform 19" id="19"/>
          <p:cNvSpPr/>
          <p:nvPr/>
        </p:nvSpPr>
        <p:spPr>
          <a:xfrm flipH="true" flipV="false" rot="0">
            <a:off x="9634010" y="568708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140164" y="5489983"/>
            <a:ext cx="6283845" cy="2506980"/>
          </a:xfrm>
          <a:prstGeom prst="rect">
            <a:avLst/>
          </a:prstGeom>
        </p:spPr>
        <p:txBody>
          <a:bodyPr anchor="t" rtlCol="false" tIns="0" lIns="0" bIns="0" rIns="0">
            <a:spAutoFit/>
          </a:bodyPr>
          <a:lstStyle/>
          <a:p>
            <a:pPr>
              <a:lnSpc>
                <a:spcPts val="2520"/>
              </a:lnSpc>
            </a:pPr>
            <a:r>
              <a:rPr lang="en-US" sz="1800">
                <a:solidFill>
                  <a:srgbClr val="FFFFFF"/>
                </a:solidFill>
                <a:latin typeface="Garet"/>
              </a:rPr>
              <a:t>Os serviços são componentes individuais de um host que são monitorados pelo Checkmk. Por exemplo, um servidor web pode ter serviços como HTTP, HTTPS, CPU, memória, espaço em disco e assim por diante. Cada serviço é monitorado quanto à disponibilidade e desempenho, e o Checkmk pode enviar alertas caso ocorram problemas em algum serviço específico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4021159"/>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740488"/>
            <a:ext cx="8115300" cy="3727020"/>
            <a:chOff x="0" y="0"/>
            <a:chExt cx="2137363" cy="981602"/>
          </a:xfrm>
        </p:grpSpPr>
        <p:sp>
          <p:nvSpPr>
            <p:cNvPr name="Freeform 4" id="4"/>
            <p:cNvSpPr/>
            <p:nvPr/>
          </p:nvSpPr>
          <p:spPr>
            <a:xfrm flipH="false" flipV="false" rot="0">
              <a:off x="0" y="0"/>
              <a:ext cx="2137363" cy="981602"/>
            </a:xfrm>
            <a:custGeom>
              <a:avLst/>
              <a:gdLst/>
              <a:ahLst/>
              <a:cxnLst/>
              <a:rect r="r" b="b" t="t" l="l"/>
              <a:pathLst>
                <a:path h="981602" w="2137363">
                  <a:moveTo>
                    <a:pt x="20034" y="0"/>
                  </a:moveTo>
                  <a:lnTo>
                    <a:pt x="2117329" y="0"/>
                  </a:lnTo>
                  <a:cubicBezTo>
                    <a:pt x="2122643" y="0"/>
                    <a:pt x="2127738" y="2111"/>
                    <a:pt x="2131495" y="5868"/>
                  </a:cubicBezTo>
                  <a:cubicBezTo>
                    <a:pt x="2135252" y="9625"/>
                    <a:pt x="2137363" y="14721"/>
                    <a:pt x="2137363" y="20034"/>
                  </a:cubicBezTo>
                  <a:lnTo>
                    <a:pt x="2137363" y="961568"/>
                  </a:lnTo>
                  <a:cubicBezTo>
                    <a:pt x="2137363" y="972633"/>
                    <a:pt x="2128394" y="981602"/>
                    <a:pt x="2117329" y="981602"/>
                  </a:cubicBezTo>
                  <a:lnTo>
                    <a:pt x="20034" y="981602"/>
                  </a:lnTo>
                  <a:cubicBezTo>
                    <a:pt x="8969" y="981602"/>
                    <a:pt x="0" y="972633"/>
                    <a:pt x="0" y="961568"/>
                  </a:cubicBezTo>
                  <a:lnTo>
                    <a:pt x="0" y="20034"/>
                  </a:lnTo>
                  <a:cubicBezTo>
                    <a:pt x="0" y="8969"/>
                    <a:pt x="8969" y="0"/>
                    <a:pt x="20034" y="0"/>
                  </a:cubicBezTo>
                  <a:close/>
                </a:path>
              </a:pathLst>
            </a:custGeom>
            <a:solidFill>
              <a:srgbClr val="000000"/>
            </a:solidFill>
            <a:ln w="47625">
              <a:solidFill>
                <a:srgbClr val="21EF80"/>
              </a:solidFill>
            </a:ln>
          </p:spPr>
        </p:sp>
        <p:sp>
          <p:nvSpPr>
            <p:cNvPr name="TextBox 5" id="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6" id="6"/>
          <p:cNvGrpSpPr/>
          <p:nvPr/>
        </p:nvGrpSpPr>
        <p:grpSpPr>
          <a:xfrm rot="0">
            <a:off x="1028700" y="8499413"/>
            <a:ext cx="3052218" cy="717550"/>
            <a:chOff x="0" y="0"/>
            <a:chExt cx="803876" cy="188984"/>
          </a:xfrm>
        </p:grpSpPr>
        <p:sp>
          <p:nvSpPr>
            <p:cNvPr name="Freeform 7" id="7"/>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a:noFill/>
            </a:ln>
          </p:spPr>
        </p:sp>
        <p:sp>
          <p:nvSpPr>
            <p:cNvPr name="TextBox 8" id="8"/>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Back to</a:t>
              </a:r>
              <a:r>
                <a:rPr lang="en-US" sz="1300">
                  <a:solidFill>
                    <a:srgbClr val="000000"/>
                  </a:solidFill>
                  <a:latin typeface="Arcade Gamer"/>
                </a:rPr>
                <a:t> </a:t>
              </a:r>
              <a:r>
                <a:rPr lang="en-US" sz="1300">
                  <a:solidFill>
                    <a:srgbClr val="000000"/>
                  </a:solidFill>
                  <a:latin typeface="Arcade Gamer Bold"/>
                </a:rPr>
                <a:t>Agenda Page</a:t>
              </a:r>
            </a:p>
          </p:txBody>
        </p:sp>
      </p:grpSp>
      <p:sp>
        <p:nvSpPr>
          <p:cNvPr name="Freeform 9" id="9"/>
          <p:cNvSpPr/>
          <p:nvPr/>
        </p:nvSpPr>
        <p:spPr>
          <a:xfrm flipH="true" flipV="false" rot="0">
            <a:off x="9634010" y="113591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90251" y="3102874"/>
            <a:ext cx="5104688" cy="693421"/>
          </a:xfrm>
          <a:prstGeom prst="rect">
            <a:avLst/>
          </a:prstGeom>
        </p:spPr>
        <p:txBody>
          <a:bodyPr anchor="t" rtlCol="false" tIns="0" lIns="0" bIns="0" rIns="0">
            <a:spAutoFit/>
          </a:bodyPr>
          <a:lstStyle/>
          <a:p>
            <a:pPr>
              <a:lnSpc>
                <a:spcPts val="5040"/>
              </a:lnSpc>
            </a:pPr>
            <a:r>
              <a:rPr lang="en-US" sz="4500">
                <a:solidFill>
                  <a:srgbClr val="FF63D8"/>
                </a:solidFill>
                <a:latin typeface="Arcade Gamer"/>
              </a:rPr>
              <a:t>PRINCIPIOS</a:t>
            </a:r>
          </a:p>
        </p:txBody>
      </p:sp>
      <p:sp>
        <p:nvSpPr>
          <p:cNvPr name="TextBox 13" id="13"/>
          <p:cNvSpPr txBox="true"/>
          <p:nvPr/>
        </p:nvSpPr>
        <p:spPr>
          <a:xfrm rot="0">
            <a:off x="10140164" y="990600"/>
            <a:ext cx="6283845" cy="3135630"/>
          </a:xfrm>
          <a:prstGeom prst="rect">
            <a:avLst/>
          </a:prstGeom>
        </p:spPr>
        <p:txBody>
          <a:bodyPr anchor="t" rtlCol="false" tIns="0" lIns="0" bIns="0" rIns="0">
            <a:spAutoFit/>
          </a:bodyPr>
          <a:lstStyle/>
          <a:p>
            <a:pPr>
              <a:lnSpc>
                <a:spcPts val="2520"/>
              </a:lnSpc>
            </a:pPr>
            <a:r>
              <a:rPr lang="en-US" sz="1800">
                <a:solidFill>
                  <a:srgbClr val="FFFFFF"/>
                </a:solidFill>
                <a:latin typeface="Garet"/>
              </a:rPr>
              <a:t>Em uma configuração hierárquica de hosts, os parents representam hosts que são superiores ou contêm hosts filhos. Por exemplo, em uma topologia de rede com vários switches, você pode ter um switch central que é o parent de outros switches conectados a ele. Os hosts filhos estão dependentes dos hosts parents para funcionar corretamente. O Checkmk usa essa hierarquia para facilitar o monitoramento em larga escala e agrupar hosts relacionados em uma única visualização</a:t>
            </a:r>
          </a:p>
        </p:txBody>
      </p:sp>
      <p:grpSp>
        <p:nvGrpSpPr>
          <p:cNvPr name="Group 14" id="14"/>
          <p:cNvGrpSpPr/>
          <p:nvPr/>
        </p:nvGrpSpPr>
        <p:grpSpPr>
          <a:xfrm rot="0">
            <a:off x="9144000" y="4905179"/>
            <a:ext cx="8115300" cy="3714688"/>
            <a:chOff x="0" y="0"/>
            <a:chExt cx="2137363" cy="978354"/>
          </a:xfrm>
        </p:grpSpPr>
        <p:sp>
          <p:nvSpPr>
            <p:cNvPr name="Freeform 15" id="15"/>
            <p:cNvSpPr/>
            <p:nvPr/>
          </p:nvSpPr>
          <p:spPr>
            <a:xfrm flipH="false" flipV="false" rot="0">
              <a:off x="0" y="0"/>
              <a:ext cx="2137363" cy="978354"/>
            </a:xfrm>
            <a:custGeom>
              <a:avLst/>
              <a:gdLst/>
              <a:ahLst/>
              <a:cxnLst/>
              <a:rect r="r" b="b" t="t" l="l"/>
              <a:pathLst>
                <a:path h="978354" w="2137363">
                  <a:moveTo>
                    <a:pt x="20034" y="0"/>
                  </a:moveTo>
                  <a:lnTo>
                    <a:pt x="2117329" y="0"/>
                  </a:lnTo>
                  <a:cubicBezTo>
                    <a:pt x="2122643" y="0"/>
                    <a:pt x="2127738" y="2111"/>
                    <a:pt x="2131495" y="5868"/>
                  </a:cubicBezTo>
                  <a:cubicBezTo>
                    <a:pt x="2135252" y="9625"/>
                    <a:pt x="2137363" y="14721"/>
                    <a:pt x="2137363" y="20034"/>
                  </a:cubicBezTo>
                  <a:lnTo>
                    <a:pt x="2137363" y="958320"/>
                  </a:lnTo>
                  <a:cubicBezTo>
                    <a:pt x="2137363" y="969385"/>
                    <a:pt x="2128394" y="978354"/>
                    <a:pt x="2117329" y="978354"/>
                  </a:cubicBezTo>
                  <a:lnTo>
                    <a:pt x="20034" y="978354"/>
                  </a:lnTo>
                  <a:cubicBezTo>
                    <a:pt x="14721" y="978354"/>
                    <a:pt x="9625" y="976243"/>
                    <a:pt x="5868" y="972486"/>
                  </a:cubicBezTo>
                  <a:cubicBezTo>
                    <a:pt x="2111" y="968729"/>
                    <a:pt x="0" y="963634"/>
                    <a:pt x="0" y="958320"/>
                  </a:cubicBezTo>
                  <a:lnTo>
                    <a:pt x="0" y="20034"/>
                  </a:lnTo>
                  <a:cubicBezTo>
                    <a:pt x="0" y="8969"/>
                    <a:pt x="8969" y="0"/>
                    <a:pt x="20034" y="0"/>
                  </a:cubicBezTo>
                  <a:close/>
                </a:path>
              </a:pathLst>
            </a:custGeom>
            <a:solidFill>
              <a:srgbClr val="000000"/>
            </a:solidFill>
            <a:ln w="47625">
              <a:solidFill>
                <a:srgbClr val="21EF80"/>
              </a:solidFill>
            </a:ln>
          </p:spPr>
        </p:sp>
        <p:sp>
          <p:nvSpPr>
            <p:cNvPr name="TextBox 16" id="1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17" id="17"/>
          <p:cNvSpPr txBox="true"/>
          <p:nvPr/>
        </p:nvSpPr>
        <p:spPr>
          <a:xfrm rot="0">
            <a:off x="6357246" y="2257152"/>
            <a:ext cx="1902023"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Parents</a:t>
            </a:r>
          </a:p>
        </p:txBody>
      </p:sp>
      <p:sp>
        <p:nvSpPr>
          <p:cNvPr name="TextBox 18" id="18"/>
          <p:cNvSpPr txBox="true"/>
          <p:nvPr/>
        </p:nvSpPr>
        <p:spPr>
          <a:xfrm rot="0">
            <a:off x="6357246" y="6504358"/>
            <a:ext cx="1902023"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AGENTES</a:t>
            </a:r>
          </a:p>
        </p:txBody>
      </p:sp>
      <p:sp>
        <p:nvSpPr>
          <p:cNvPr name="Freeform 19" id="19"/>
          <p:cNvSpPr/>
          <p:nvPr/>
        </p:nvSpPr>
        <p:spPr>
          <a:xfrm flipH="true" flipV="false" rot="0">
            <a:off x="9634010" y="568708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140164" y="5489983"/>
            <a:ext cx="6283845" cy="2192655"/>
          </a:xfrm>
          <a:prstGeom prst="rect">
            <a:avLst/>
          </a:prstGeom>
        </p:spPr>
        <p:txBody>
          <a:bodyPr anchor="t" rtlCol="false" tIns="0" lIns="0" bIns="0" rIns="0">
            <a:spAutoFit/>
          </a:bodyPr>
          <a:lstStyle/>
          <a:p>
            <a:pPr>
              <a:lnSpc>
                <a:spcPts val="2520"/>
              </a:lnSpc>
            </a:pPr>
            <a:r>
              <a:rPr lang="en-US" sz="1800">
                <a:solidFill>
                  <a:srgbClr val="FFFFFF"/>
                </a:solidFill>
                <a:latin typeface="Garet"/>
              </a:rPr>
              <a:t>Os agentes são pequenos programas ou scripts instalados em hosts que coletam informações específicas sobre o estado e o desempenho do host. Esses agentes são executados nos hosts e enviam os dados coletados para o servidor Checkmk. O Checkmk pode usar informações dos agentes para realizar a monitorização detalhado de cada host</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4021159"/>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740488"/>
            <a:ext cx="8115300" cy="3727020"/>
            <a:chOff x="0" y="0"/>
            <a:chExt cx="2137363" cy="981602"/>
          </a:xfrm>
        </p:grpSpPr>
        <p:sp>
          <p:nvSpPr>
            <p:cNvPr name="Freeform 4" id="4"/>
            <p:cNvSpPr/>
            <p:nvPr/>
          </p:nvSpPr>
          <p:spPr>
            <a:xfrm flipH="false" flipV="false" rot="0">
              <a:off x="0" y="0"/>
              <a:ext cx="2137363" cy="981602"/>
            </a:xfrm>
            <a:custGeom>
              <a:avLst/>
              <a:gdLst/>
              <a:ahLst/>
              <a:cxnLst/>
              <a:rect r="r" b="b" t="t" l="l"/>
              <a:pathLst>
                <a:path h="981602" w="2137363">
                  <a:moveTo>
                    <a:pt x="20034" y="0"/>
                  </a:moveTo>
                  <a:lnTo>
                    <a:pt x="2117329" y="0"/>
                  </a:lnTo>
                  <a:cubicBezTo>
                    <a:pt x="2122643" y="0"/>
                    <a:pt x="2127738" y="2111"/>
                    <a:pt x="2131495" y="5868"/>
                  </a:cubicBezTo>
                  <a:cubicBezTo>
                    <a:pt x="2135252" y="9625"/>
                    <a:pt x="2137363" y="14721"/>
                    <a:pt x="2137363" y="20034"/>
                  </a:cubicBezTo>
                  <a:lnTo>
                    <a:pt x="2137363" y="961568"/>
                  </a:lnTo>
                  <a:cubicBezTo>
                    <a:pt x="2137363" y="972633"/>
                    <a:pt x="2128394" y="981602"/>
                    <a:pt x="2117329" y="981602"/>
                  </a:cubicBezTo>
                  <a:lnTo>
                    <a:pt x="20034" y="981602"/>
                  </a:lnTo>
                  <a:cubicBezTo>
                    <a:pt x="8969" y="981602"/>
                    <a:pt x="0" y="972633"/>
                    <a:pt x="0" y="961568"/>
                  </a:cubicBezTo>
                  <a:lnTo>
                    <a:pt x="0" y="20034"/>
                  </a:lnTo>
                  <a:cubicBezTo>
                    <a:pt x="0" y="8969"/>
                    <a:pt x="8969" y="0"/>
                    <a:pt x="20034" y="0"/>
                  </a:cubicBezTo>
                  <a:close/>
                </a:path>
              </a:pathLst>
            </a:custGeom>
            <a:solidFill>
              <a:srgbClr val="000000"/>
            </a:solidFill>
            <a:ln w="47625">
              <a:solidFill>
                <a:srgbClr val="21EF80"/>
              </a:solidFill>
            </a:ln>
          </p:spPr>
        </p:sp>
        <p:sp>
          <p:nvSpPr>
            <p:cNvPr name="TextBox 5" id="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6" id="6"/>
          <p:cNvGrpSpPr/>
          <p:nvPr/>
        </p:nvGrpSpPr>
        <p:grpSpPr>
          <a:xfrm rot="0">
            <a:off x="1028700" y="8499413"/>
            <a:ext cx="3052218" cy="717550"/>
            <a:chOff x="0" y="0"/>
            <a:chExt cx="803876" cy="188984"/>
          </a:xfrm>
        </p:grpSpPr>
        <p:sp>
          <p:nvSpPr>
            <p:cNvPr name="Freeform 7" id="7"/>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a:noFill/>
            </a:ln>
          </p:spPr>
        </p:sp>
        <p:sp>
          <p:nvSpPr>
            <p:cNvPr name="TextBox 8" id="8"/>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Back to</a:t>
              </a:r>
              <a:r>
                <a:rPr lang="en-US" sz="1300">
                  <a:solidFill>
                    <a:srgbClr val="000000"/>
                  </a:solidFill>
                  <a:latin typeface="Arcade Gamer"/>
                </a:rPr>
                <a:t> </a:t>
              </a:r>
              <a:r>
                <a:rPr lang="en-US" sz="1300">
                  <a:solidFill>
                    <a:srgbClr val="000000"/>
                  </a:solidFill>
                  <a:latin typeface="Arcade Gamer Bold"/>
                </a:rPr>
                <a:t>Agenda Page</a:t>
              </a:r>
            </a:p>
          </p:txBody>
        </p:sp>
      </p:grpSp>
      <p:sp>
        <p:nvSpPr>
          <p:cNvPr name="Freeform 9" id="9"/>
          <p:cNvSpPr/>
          <p:nvPr/>
        </p:nvSpPr>
        <p:spPr>
          <a:xfrm flipH="true" flipV="false" rot="0">
            <a:off x="9634010" y="1668006"/>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90251" y="3102874"/>
            <a:ext cx="5104688" cy="693421"/>
          </a:xfrm>
          <a:prstGeom prst="rect">
            <a:avLst/>
          </a:prstGeom>
        </p:spPr>
        <p:txBody>
          <a:bodyPr anchor="t" rtlCol="false" tIns="0" lIns="0" bIns="0" rIns="0">
            <a:spAutoFit/>
          </a:bodyPr>
          <a:lstStyle/>
          <a:p>
            <a:pPr>
              <a:lnSpc>
                <a:spcPts val="5040"/>
              </a:lnSpc>
            </a:pPr>
            <a:r>
              <a:rPr lang="en-US" sz="4500">
                <a:solidFill>
                  <a:srgbClr val="FF63D8"/>
                </a:solidFill>
                <a:latin typeface="Arcade Gamer"/>
              </a:rPr>
              <a:t>PRINCIPIOS</a:t>
            </a:r>
          </a:p>
        </p:txBody>
      </p:sp>
      <p:sp>
        <p:nvSpPr>
          <p:cNvPr name="TextBox 13" id="13"/>
          <p:cNvSpPr txBox="true"/>
          <p:nvPr/>
        </p:nvSpPr>
        <p:spPr>
          <a:xfrm rot="0">
            <a:off x="10140164" y="1347815"/>
            <a:ext cx="6283845" cy="1878330"/>
          </a:xfrm>
          <a:prstGeom prst="rect">
            <a:avLst/>
          </a:prstGeom>
        </p:spPr>
        <p:txBody>
          <a:bodyPr anchor="t" rtlCol="false" tIns="0" lIns="0" bIns="0" rIns="0">
            <a:spAutoFit/>
          </a:bodyPr>
          <a:lstStyle/>
          <a:p>
            <a:pPr>
              <a:lnSpc>
                <a:spcPts val="2520"/>
              </a:lnSpc>
            </a:pPr>
            <a:r>
              <a:rPr lang="en-US" sz="1800">
                <a:solidFill>
                  <a:srgbClr val="FFFFFF"/>
                </a:solidFill>
                <a:latin typeface="Garet"/>
              </a:rPr>
              <a:t>No Checkmk, pastas são usadas para organizar hosts, serviços e outros elementos em grupos lógicos. Elas permitem uma organização hierárquica e estruturada dos elementos monitorados. As pastas são úteis para facilitar a localização e a gestão de hosts e serviços em ambientes complexos.</a:t>
            </a:r>
          </a:p>
        </p:txBody>
      </p:sp>
      <p:grpSp>
        <p:nvGrpSpPr>
          <p:cNvPr name="Group 14" id="14"/>
          <p:cNvGrpSpPr/>
          <p:nvPr/>
        </p:nvGrpSpPr>
        <p:grpSpPr>
          <a:xfrm rot="0">
            <a:off x="9144000" y="4905179"/>
            <a:ext cx="8115300" cy="3714688"/>
            <a:chOff x="0" y="0"/>
            <a:chExt cx="2137363" cy="978354"/>
          </a:xfrm>
        </p:grpSpPr>
        <p:sp>
          <p:nvSpPr>
            <p:cNvPr name="Freeform 15" id="15"/>
            <p:cNvSpPr/>
            <p:nvPr/>
          </p:nvSpPr>
          <p:spPr>
            <a:xfrm flipH="false" flipV="false" rot="0">
              <a:off x="0" y="0"/>
              <a:ext cx="2137363" cy="978354"/>
            </a:xfrm>
            <a:custGeom>
              <a:avLst/>
              <a:gdLst/>
              <a:ahLst/>
              <a:cxnLst/>
              <a:rect r="r" b="b" t="t" l="l"/>
              <a:pathLst>
                <a:path h="978354" w="2137363">
                  <a:moveTo>
                    <a:pt x="20034" y="0"/>
                  </a:moveTo>
                  <a:lnTo>
                    <a:pt x="2117329" y="0"/>
                  </a:lnTo>
                  <a:cubicBezTo>
                    <a:pt x="2122643" y="0"/>
                    <a:pt x="2127738" y="2111"/>
                    <a:pt x="2131495" y="5868"/>
                  </a:cubicBezTo>
                  <a:cubicBezTo>
                    <a:pt x="2135252" y="9625"/>
                    <a:pt x="2137363" y="14721"/>
                    <a:pt x="2137363" y="20034"/>
                  </a:cubicBezTo>
                  <a:lnTo>
                    <a:pt x="2137363" y="958320"/>
                  </a:lnTo>
                  <a:cubicBezTo>
                    <a:pt x="2137363" y="969385"/>
                    <a:pt x="2128394" y="978354"/>
                    <a:pt x="2117329" y="978354"/>
                  </a:cubicBezTo>
                  <a:lnTo>
                    <a:pt x="20034" y="978354"/>
                  </a:lnTo>
                  <a:cubicBezTo>
                    <a:pt x="14721" y="978354"/>
                    <a:pt x="9625" y="976243"/>
                    <a:pt x="5868" y="972486"/>
                  </a:cubicBezTo>
                  <a:cubicBezTo>
                    <a:pt x="2111" y="968729"/>
                    <a:pt x="0" y="963634"/>
                    <a:pt x="0" y="958320"/>
                  </a:cubicBezTo>
                  <a:lnTo>
                    <a:pt x="0" y="20034"/>
                  </a:lnTo>
                  <a:cubicBezTo>
                    <a:pt x="0" y="8969"/>
                    <a:pt x="8969" y="0"/>
                    <a:pt x="20034" y="0"/>
                  </a:cubicBezTo>
                  <a:close/>
                </a:path>
              </a:pathLst>
            </a:custGeom>
            <a:solidFill>
              <a:srgbClr val="000000"/>
            </a:solidFill>
            <a:ln w="47625">
              <a:solidFill>
                <a:srgbClr val="21EF80"/>
              </a:solidFill>
            </a:ln>
          </p:spPr>
        </p:sp>
        <p:sp>
          <p:nvSpPr>
            <p:cNvPr name="TextBox 16" id="1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17" id="17"/>
          <p:cNvSpPr txBox="true"/>
          <p:nvPr/>
        </p:nvSpPr>
        <p:spPr>
          <a:xfrm rot="0">
            <a:off x="6493096" y="2257152"/>
            <a:ext cx="1630323"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pastas</a:t>
            </a:r>
          </a:p>
        </p:txBody>
      </p:sp>
      <p:sp>
        <p:nvSpPr>
          <p:cNvPr name="TextBox 18" id="18"/>
          <p:cNvSpPr txBox="true"/>
          <p:nvPr/>
        </p:nvSpPr>
        <p:spPr>
          <a:xfrm rot="0">
            <a:off x="6130789" y="6504358"/>
            <a:ext cx="2354937"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pIggyback</a:t>
            </a:r>
          </a:p>
        </p:txBody>
      </p:sp>
      <p:sp>
        <p:nvSpPr>
          <p:cNvPr name="Freeform 19" id="19"/>
          <p:cNvSpPr/>
          <p:nvPr/>
        </p:nvSpPr>
        <p:spPr>
          <a:xfrm flipH="true" flipV="false" rot="0">
            <a:off x="9634010" y="568708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140164" y="5489983"/>
            <a:ext cx="6283845" cy="2192655"/>
          </a:xfrm>
          <a:prstGeom prst="rect">
            <a:avLst/>
          </a:prstGeom>
        </p:spPr>
        <p:txBody>
          <a:bodyPr anchor="t" rtlCol="false" tIns="0" lIns="0" bIns="0" rIns="0">
            <a:spAutoFit/>
          </a:bodyPr>
          <a:lstStyle/>
          <a:p>
            <a:pPr>
              <a:lnSpc>
                <a:spcPts val="2520"/>
              </a:lnSpc>
            </a:pPr>
            <a:r>
              <a:rPr lang="en-US" sz="1800">
                <a:solidFill>
                  <a:srgbClr val="FFFFFF"/>
                </a:solidFill>
                <a:latin typeface="Garet"/>
              </a:rPr>
              <a:t>O Piggyback é uma técnica de monitorização que permite que um host envie informações adicionais para outro host. Por exemplo, um host pode enviar dados de outros dispositivos que ele gerencia, permitindo que o Checkmk consolide as informações e forneça uma visão abrangente do ambiente monitorado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92985" y="4021159"/>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9144000" y="740488"/>
            <a:ext cx="8115300" cy="3727020"/>
            <a:chOff x="0" y="0"/>
            <a:chExt cx="2137363" cy="981602"/>
          </a:xfrm>
        </p:grpSpPr>
        <p:sp>
          <p:nvSpPr>
            <p:cNvPr name="Freeform 4" id="4"/>
            <p:cNvSpPr/>
            <p:nvPr/>
          </p:nvSpPr>
          <p:spPr>
            <a:xfrm flipH="false" flipV="false" rot="0">
              <a:off x="0" y="0"/>
              <a:ext cx="2137363" cy="981602"/>
            </a:xfrm>
            <a:custGeom>
              <a:avLst/>
              <a:gdLst/>
              <a:ahLst/>
              <a:cxnLst/>
              <a:rect r="r" b="b" t="t" l="l"/>
              <a:pathLst>
                <a:path h="981602" w="2137363">
                  <a:moveTo>
                    <a:pt x="20034" y="0"/>
                  </a:moveTo>
                  <a:lnTo>
                    <a:pt x="2117329" y="0"/>
                  </a:lnTo>
                  <a:cubicBezTo>
                    <a:pt x="2122643" y="0"/>
                    <a:pt x="2127738" y="2111"/>
                    <a:pt x="2131495" y="5868"/>
                  </a:cubicBezTo>
                  <a:cubicBezTo>
                    <a:pt x="2135252" y="9625"/>
                    <a:pt x="2137363" y="14721"/>
                    <a:pt x="2137363" y="20034"/>
                  </a:cubicBezTo>
                  <a:lnTo>
                    <a:pt x="2137363" y="961568"/>
                  </a:lnTo>
                  <a:cubicBezTo>
                    <a:pt x="2137363" y="972633"/>
                    <a:pt x="2128394" y="981602"/>
                    <a:pt x="2117329" y="981602"/>
                  </a:cubicBezTo>
                  <a:lnTo>
                    <a:pt x="20034" y="981602"/>
                  </a:lnTo>
                  <a:cubicBezTo>
                    <a:pt x="8969" y="981602"/>
                    <a:pt x="0" y="972633"/>
                    <a:pt x="0" y="961568"/>
                  </a:cubicBezTo>
                  <a:lnTo>
                    <a:pt x="0" y="20034"/>
                  </a:lnTo>
                  <a:cubicBezTo>
                    <a:pt x="0" y="8969"/>
                    <a:pt x="8969" y="0"/>
                    <a:pt x="20034" y="0"/>
                  </a:cubicBezTo>
                  <a:close/>
                </a:path>
              </a:pathLst>
            </a:custGeom>
            <a:solidFill>
              <a:srgbClr val="000000"/>
            </a:solidFill>
            <a:ln w="47625">
              <a:solidFill>
                <a:srgbClr val="21EF80"/>
              </a:solidFill>
            </a:ln>
          </p:spPr>
        </p:sp>
        <p:sp>
          <p:nvSpPr>
            <p:cNvPr name="TextBox 5" id="5"/>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6" id="6"/>
          <p:cNvGrpSpPr/>
          <p:nvPr/>
        </p:nvGrpSpPr>
        <p:grpSpPr>
          <a:xfrm rot="0">
            <a:off x="1028700" y="8499413"/>
            <a:ext cx="3052218" cy="717550"/>
            <a:chOff x="0" y="0"/>
            <a:chExt cx="803876" cy="188984"/>
          </a:xfrm>
        </p:grpSpPr>
        <p:sp>
          <p:nvSpPr>
            <p:cNvPr name="Freeform 7" id="7"/>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a:noFill/>
            </a:ln>
          </p:spPr>
        </p:sp>
        <p:sp>
          <p:nvSpPr>
            <p:cNvPr name="TextBox 8" id="8"/>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Back to</a:t>
              </a:r>
              <a:r>
                <a:rPr lang="en-US" sz="1300">
                  <a:solidFill>
                    <a:srgbClr val="000000"/>
                  </a:solidFill>
                  <a:latin typeface="Arcade Gamer"/>
                </a:rPr>
                <a:t> </a:t>
              </a:r>
              <a:r>
                <a:rPr lang="en-US" sz="1300">
                  <a:solidFill>
                    <a:srgbClr val="000000"/>
                  </a:solidFill>
                  <a:latin typeface="Arcade Gamer Bold"/>
                </a:rPr>
                <a:t>Agenda Page</a:t>
              </a:r>
            </a:p>
          </p:txBody>
        </p:sp>
      </p:grpSp>
      <p:sp>
        <p:nvSpPr>
          <p:cNvPr name="Freeform 9" id="9"/>
          <p:cNvSpPr/>
          <p:nvPr/>
        </p:nvSpPr>
        <p:spPr>
          <a:xfrm flipH="true" flipV="false" rot="0">
            <a:off x="9634010" y="1493132"/>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028700" y="1028700"/>
            <a:ext cx="1082363" cy="464432"/>
          </a:xfrm>
          <a:custGeom>
            <a:avLst/>
            <a:gdLst/>
            <a:ahLst/>
            <a:cxnLst/>
            <a:rect r="r" b="b" t="t" l="l"/>
            <a:pathLst>
              <a:path h="464432" w="1082363">
                <a:moveTo>
                  <a:pt x="0" y="0"/>
                </a:moveTo>
                <a:lnTo>
                  <a:pt x="1082363" y="0"/>
                </a:lnTo>
                <a:lnTo>
                  <a:pt x="1082363" y="464432"/>
                </a:lnTo>
                <a:lnTo>
                  <a:pt x="0" y="4644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1" id="11"/>
          <p:cNvSpPr/>
          <p:nvPr/>
        </p:nvSpPr>
        <p:spPr>
          <a:xfrm flipH="false" flipV="false" rot="0">
            <a:off x="2345662" y="1079424"/>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2" id="12"/>
          <p:cNvSpPr txBox="true"/>
          <p:nvPr/>
        </p:nvSpPr>
        <p:spPr>
          <a:xfrm rot="0">
            <a:off x="890251" y="3102874"/>
            <a:ext cx="5104688" cy="693421"/>
          </a:xfrm>
          <a:prstGeom prst="rect">
            <a:avLst/>
          </a:prstGeom>
        </p:spPr>
        <p:txBody>
          <a:bodyPr anchor="t" rtlCol="false" tIns="0" lIns="0" bIns="0" rIns="0">
            <a:spAutoFit/>
          </a:bodyPr>
          <a:lstStyle/>
          <a:p>
            <a:pPr>
              <a:lnSpc>
                <a:spcPts val="5040"/>
              </a:lnSpc>
            </a:pPr>
            <a:r>
              <a:rPr lang="en-US" sz="4500">
                <a:solidFill>
                  <a:srgbClr val="FF63D8"/>
                </a:solidFill>
                <a:latin typeface="Arcade Gamer"/>
              </a:rPr>
              <a:t>PRINCIPIOS</a:t>
            </a:r>
          </a:p>
        </p:txBody>
      </p:sp>
      <p:sp>
        <p:nvSpPr>
          <p:cNvPr name="TextBox 13" id="13"/>
          <p:cNvSpPr txBox="true"/>
          <p:nvPr/>
        </p:nvSpPr>
        <p:spPr>
          <a:xfrm rot="0">
            <a:off x="10140164" y="1365612"/>
            <a:ext cx="6283845" cy="1878330"/>
          </a:xfrm>
          <a:prstGeom prst="rect">
            <a:avLst/>
          </a:prstGeom>
        </p:spPr>
        <p:txBody>
          <a:bodyPr anchor="t" rtlCol="false" tIns="0" lIns="0" bIns="0" rIns="0">
            <a:spAutoFit/>
          </a:bodyPr>
          <a:lstStyle/>
          <a:p>
            <a:pPr>
              <a:lnSpc>
                <a:spcPts val="2520"/>
              </a:lnSpc>
            </a:pPr>
            <a:r>
              <a:rPr lang="en-US" sz="1800">
                <a:solidFill>
                  <a:srgbClr val="FFFFFF"/>
                </a:solidFill>
                <a:latin typeface="Garet"/>
              </a:rPr>
              <a:t>As tags são rótulos atribuídos aos hosts ou serviços para categorizá-los com base em características específicas. As tags ajudam a agrupar hosts e serviços de forma lógica e flexível, facilitando a filtragem e a criação de regras personalizadas de monitoramento.</a:t>
            </a:r>
          </a:p>
        </p:txBody>
      </p:sp>
      <p:grpSp>
        <p:nvGrpSpPr>
          <p:cNvPr name="Group 14" id="14"/>
          <p:cNvGrpSpPr/>
          <p:nvPr/>
        </p:nvGrpSpPr>
        <p:grpSpPr>
          <a:xfrm rot="0">
            <a:off x="9144000" y="4905179"/>
            <a:ext cx="8115300" cy="3714688"/>
            <a:chOff x="0" y="0"/>
            <a:chExt cx="2137363" cy="978354"/>
          </a:xfrm>
        </p:grpSpPr>
        <p:sp>
          <p:nvSpPr>
            <p:cNvPr name="Freeform 15" id="15"/>
            <p:cNvSpPr/>
            <p:nvPr/>
          </p:nvSpPr>
          <p:spPr>
            <a:xfrm flipH="false" flipV="false" rot="0">
              <a:off x="0" y="0"/>
              <a:ext cx="2137363" cy="978354"/>
            </a:xfrm>
            <a:custGeom>
              <a:avLst/>
              <a:gdLst/>
              <a:ahLst/>
              <a:cxnLst/>
              <a:rect r="r" b="b" t="t" l="l"/>
              <a:pathLst>
                <a:path h="978354" w="2137363">
                  <a:moveTo>
                    <a:pt x="20034" y="0"/>
                  </a:moveTo>
                  <a:lnTo>
                    <a:pt x="2117329" y="0"/>
                  </a:lnTo>
                  <a:cubicBezTo>
                    <a:pt x="2122643" y="0"/>
                    <a:pt x="2127738" y="2111"/>
                    <a:pt x="2131495" y="5868"/>
                  </a:cubicBezTo>
                  <a:cubicBezTo>
                    <a:pt x="2135252" y="9625"/>
                    <a:pt x="2137363" y="14721"/>
                    <a:pt x="2137363" y="20034"/>
                  </a:cubicBezTo>
                  <a:lnTo>
                    <a:pt x="2137363" y="958320"/>
                  </a:lnTo>
                  <a:cubicBezTo>
                    <a:pt x="2137363" y="969385"/>
                    <a:pt x="2128394" y="978354"/>
                    <a:pt x="2117329" y="978354"/>
                  </a:cubicBezTo>
                  <a:lnTo>
                    <a:pt x="20034" y="978354"/>
                  </a:lnTo>
                  <a:cubicBezTo>
                    <a:pt x="14721" y="978354"/>
                    <a:pt x="9625" y="976243"/>
                    <a:pt x="5868" y="972486"/>
                  </a:cubicBezTo>
                  <a:cubicBezTo>
                    <a:pt x="2111" y="968729"/>
                    <a:pt x="0" y="963634"/>
                    <a:pt x="0" y="958320"/>
                  </a:cubicBezTo>
                  <a:lnTo>
                    <a:pt x="0" y="20034"/>
                  </a:lnTo>
                  <a:cubicBezTo>
                    <a:pt x="0" y="8969"/>
                    <a:pt x="8969" y="0"/>
                    <a:pt x="20034" y="0"/>
                  </a:cubicBezTo>
                  <a:close/>
                </a:path>
              </a:pathLst>
            </a:custGeom>
            <a:solidFill>
              <a:srgbClr val="000000"/>
            </a:solidFill>
            <a:ln w="47625">
              <a:solidFill>
                <a:srgbClr val="21EF80"/>
              </a:solidFill>
            </a:ln>
          </p:spPr>
        </p:sp>
        <p:sp>
          <p:nvSpPr>
            <p:cNvPr name="TextBox 16" id="16"/>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TextBox 17" id="17"/>
          <p:cNvSpPr txBox="true"/>
          <p:nvPr/>
        </p:nvSpPr>
        <p:spPr>
          <a:xfrm rot="0">
            <a:off x="6764797" y="2257152"/>
            <a:ext cx="1086922"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tags</a:t>
            </a:r>
          </a:p>
        </p:txBody>
      </p:sp>
      <p:sp>
        <p:nvSpPr>
          <p:cNvPr name="TextBox 18" id="18"/>
          <p:cNvSpPr txBox="true"/>
          <p:nvPr/>
        </p:nvSpPr>
        <p:spPr>
          <a:xfrm rot="0">
            <a:off x="6493096" y="6504358"/>
            <a:ext cx="1630323"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labels</a:t>
            </a:r>
          </a:p>
        </p:txBody>
      </p:sp>
      <p:sp>
        <p:nvSpPr>
          <p:cNvPr name="Freeform 19" id="19"/>
          <p:cNvSpPr/>
          <p:nvPr/>
        </p:nvSpPr>
        <p:spPr>
          <a:xfrm flipH="true" flipV="false" rot="0">
            <a:off x="9634010" y="5687088"/>
            <a:ext cx="268028" cy="249997"/>
          </a:xfrm>
          <a:custGeom>
            <a:avLst/>
            <a:gdLst/>
            <a:ahLst/>
            <a:cxnLst/>
            <a:rect r="r" b="b" t="t" l="l"/>
            <a:pathLst>
              <a:path h="249997" w="268028">
                <a:moveTo>
                  <a:pt x="268029" y="0"/>
                </a:moveTo>
                <a:lnTo>
                  <a:pt x="0" y="0"/>
                </a:lnTo>
                <a:lnTo>
                  <a:pt x="0" y="249997"/>
                </a:lnTo>
                <a:lnTo>
                  <a:pt x="268029" y="249997"/>
                </a:lnTo>
                <a:lnTo>
                  <a:pt x="268029"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0" id="20"/>
          <p:cNvSpPr txBox="true"/>
          <p:nvPr/>
        </p:nvSpPr>
        <p:spPr>
          <a:xfrm rot="0">
            <a:off x="10140164" y="5489983"/>
            <a:ext cx="6283845" cy="1878330"/>
          </a:xfrm>
          <a:prstGeom prst="rect">
            <a:avLst/>
          </a:prstGeom>
        </p:spPr>
        <p:txBody>
          <a:bodyPr anchor="t" rtlCol="false" tIns="0" lIns="0" bIns="0" rIns="0">
            <a:spAutoFit/>
          </a:bodyPr>
          <a:lstStyle/>
          <a:p>
            <a:pPr>
              <a:lnSpc>
                <a:spcPts val="2520"/>
              </a:lnSpc>
            </a:pPr>
            <a:r>
              <a:rPr lang="en-US" sz="1800">
                <a:solidFill>
                  <a:srgbClr val="FFFFFF"/>
                </a:solidFill>
                <a:latin typeface="Garet"/>
              </a:rPr>
              <a:t>Labels são rótulos que podem ser usados para identificar hosts ou serviços com informações adicionais ou personalizadas. Os labels não afetam diretamente o processo de monitoramento, mas podem ser úteis para adicionar notas ou informações específicas a elementos monitorados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2126015" y="3236429"/>
            <a:ext cx="5525881" cy="6224571"/>
            <a:chOff x="0" y="0"/>
            <a:chExt cx="1455376" cy="1639393"/>
          </a:xfrm>
        </p:grpSpPr>
        <p:sp>
          <p:nvSpPr>
            <p:cNvPr name="Freeform 4" id="4"/>
            <p:cNvSpPr/>
            <p:nvPr/>
          </p:nvSpPr>
          <p:spPr>
            <a:xfrm flipH="false" flipV="false" rot="0">
              <a:off x="0" y="0"/>
              <a:ext cx="1455376" cy="1639393"/>
            </a:xfrm>
            <a:custGeom>
              <a:avLst/>
              <a:gdLst/>
              <a:ahLst/>
              <a:cxnLst/>
              <a:rect r="r" b="b" t="t" l="l"/>
              <a:pathLst>
                <a:path h="1639393" w="1455376">
                  <a:moveTo>
                    <a:pt x="68650" y="0"/>
                  </a:moveTo>
                  <a:lnTo>
                    <a:pt x="1386726" y="0"/>
                  </a:lnTo>
                  <a:cubicBezTo>
                    <a:pt x="1424640" y="0"/>
                    <a:pt x="1455376" y="30736"/>
                    <a:pt x="1455376" y="68650"/>
                  </a:cubicBezTo>
                  <a:lnTo>
                    <a:pt x="1455376" y="1570743"/>
                  </a:lnTo>
                  <a:cubicBezTo>
                    <a:pt x="1455376" y="1608657"/>
                    <a:pt x="1424640" y="1639393"/>
                    <a:pt x="1386726" y="1639393"/>
                  </a:cubicBezTo>
                  <a:lnTo>
                    <a:pt x="68650" y="1639393"/>
                  </a:lnTo>
                  <a:cubicBezTo>
                    <a:pt x="30736" y="1639393"/>
                    <a:pt x="0" y="1608657"/>
                    <a:pt x="0" y="1570743"/>
                  </a:cubicBezTo>
                  <a:lnTo>
                    <a:pt x="0" y="68650"/>
                  </a:lnTo>
                  <a:cubicBezTo>
                    <a:pt x="0" y="30736"/>
                    <a:pt x="30736" y="0"/>
                    <a:pt x="68650" y="0"/>
                  </a:cubicBezTo>
                  <a:close/>
                </a:path>
              </a:pathLst>
            </a:custGeom>
            <a:solidFill>
              <a:srgbClr val="000000"/>
            </a:solidFill>
            <a:ln w="47625">
              <a:solidFill>
                <a:srgbClr val="21EF80"/>
              </a:solidFill>
            </a:ln>
          </p:spPr>
        </p:sp>
        <p:sp>
          <p:nvSpPr>
            <p:cNvPr name="TextBox 5" id="5"/>
            <p:cNvSpPr txBox="true"/>
            <p:nvPr/>
          </p:nvSpPr>
          <p:spPr>
            <a:xfrm>
              <a:off x="0" y="-57150"/>
              <a:ext cx="812800" cy="869950"/>
            </a:xfrm>
            <a:prstGeom prst="rect">
              <a:avLst/>
            </a:prstGeom>
          </p:spPr>
          <p:txBody>
            <a:bodyPr anchor="ctr" rtlCol="false" tIns="254000" lIns="254000" bIns="254000" rIns="254000"/>
            <a:lstStyle/>
            <a:p>
              <a:pPr>
                <a:lnSpc>
                  <a:spcPts val="3359"/>
                </a:lnSpc>
              </a:pPr>
            </a:p>
          </p:txBody>
        </p:sp>
      </p:grpSp>
      <p:grpSp>
        <p:nvGrpSpPr>
          <p:cNvPr name="Group 6" id="6"/>
          <p:cNvGrpSpPr/>
          <p:nvPr/>
        </p:nvGrpSpPr>
        <p:grpSpPr>
          <a:xfrm rot="0">
            <a:off x="635510" y="3169754"/>
            <a:ext cx="5525881" cy="6291246"/>
            <a:chOff x="0" y="0"/>
            <a:chExt cx="1455376" cy="1656954"/>
          </a:xfrm>
        </p:grpSpPr>
        <p:sp>
          <p:nvSpPr>
            <p:cNvPr name="Freeform 7" id="7"/>
            <p:cNvSpPr/>
            <p:nvPr/>
          </p:nvSpPr>
          <p:spPr>
            <a:xfrm flipH="false" flipV="false" rot="0">
              <a:off x="0" y="0"/>
              <a:ext cx="1455376" cy="1656954"/>
            </a:xfrm>
            <a:custGeom>
              <a:avLst/>
              <a:gdLst/>
              <a:ahLst/>
              <a:cxnLst/>
              <a:rect r="r" b="b" t="t" l="l"/>
              <a:pathLst>
                <a:path h="1656954" w="1455376">
                  <a:moveTo>
                    <a:pt x="68650" y="0"/>
                  </a:moveTo>
                  <a:lnTo>
                    <a:pt x="1386726" y="0"/>
                  </a:lnTo>
                  <a:cubicBezTo>
                    <a:pt x="1424640" y="0"/>
                    <a:pt x="1455376" y="30736"/>
                    <a:pt x="1455376" y="68650"/>
                  </a:cubicBezTo>
                  <a:lnTo>
                    <a:pt x="1455376" y="1588303"/>
                  </a:lnTo>
                  <a:cubicBezTo>
                    <a:pt x="1455376" y="1626218"/>
                    <a:pt x="1424640" y="1656954"/>
                    <a:pt x="1386726" y="1656954"/>
                  </a:cubicBezTo>
                  <a:lnTo>
                    <a:pt x="68650" y="1656954"/>
                  </a:lnTo>
                  <a:cubicBezTo>
                    <a:pt x="30736" y="1656954"/>
                    <a:pt x="0" y="1626218"/>
                    <a:pt x="0" y="1588303"/>
                  </a:cubicBezTo>
                  <a:lnTo>
                    <a:pt x="0" y="68650"/>
                  </a:lnTo>
                  <a:cubicBezTo>
                    <a:pt x="0" y="30736"/>
                    <a:pt x="30736" y="0"/>
                    <a:pt x="68650" y="0"/>
                  </a:cubicBezTo>
                  <a:close/>
                </a:path>
              </a:pathLst>
            </a:custGeom>
            <a:solidFill>
              <a:srgbClr val="000000"/>
            </a:solidFill>
            <a:ln w="47625">
              <a:solidFill>
                <a:srgbClr val="21EF80"/>
              </a:solidFill>
            </a:ln>
          </p:spPr>
        </p:sp>
        <p:sp>
          <p:nvSpPr>
            <p:cNvPr name="TextBox 8" id="8"/>
            <p:cNvSpPr txBox="true"/>
            <p:nvPr/>
          </p:nvSpPr>
          <p:spPr>
            <a:xfrm>
              <a:off x="0" y="-57150"/>
              <a:ext cx="812800" cy="869950"/>
            </a:xfrm>
            <a:prstGeom prst="rect">
              <a:avLst/>
            </a:prstGeom>
          </p:spPr>
          <p:txBody>
            <a:bodyPr anchor="ctr" rtlCol="false" tIns="254000" lIns="254000" bIns="254000" rIns="254000"/>
            <a:lstStyle/>
            <a:p>
              <a:pPr>
                <a:lnSpc>
                  <a:spcPts val="3359"/>
                </a:lnSpc>
              </a:pPr>
            </a:p>
          </p:txBody>
        </p:sp>
      </p:grpSp>
      <p:grpSp>
        <p:nvGrpSpPr>
          <p:cNvPr name="Group 9" id="9"/>
          <p:cNvGrpSpPr/>
          <p:nvPr/>
        </p:nvGrpSpPr>
        <p:grpSpPr>
          <a:xfrm rot="0">
            <a:off x="6381060" y="3236429"/>
            <a:ext cx="5525881" cy="6224571"/>
            <a:chOff x="0" y="0"/>
            <a:chExt cx="1455376" cy="1639393"/>
          </a:xfrm>
        </p:grpSpPr>
        <p:sp>
          <p:nvSpPr>
            <p:cNvPr name="Freeform 10" id="10"/>
            <p:cNvSpPr/>
            <p:nvPr/>
          </p:nvSpPr>
          <p:spPr>
            <a:xfrm flipH="false" flipV="false" rot="0">
              <a:off x="0" y="0"/>
              <a:ext cx="1455376" cy="1639393"/>
            </a:xfrm>
            <a:custGeom>
              <a:avLst/>
              <a:gdLst/>
              <a:ahLst/>
              <a:cxnLst/>
              <a:rect r="r" b="b" t="t" l="l"/>
              <a:pathLst>
                <a:path h="1639393" w="1455376">
                  <a:moveTo>
                    <a:pt x="68650" y="0"/>
                  </a:moveTo>
                  <a:lnTo>
                    <a:pt x="1386726" y="0"/>
                  </a:lnTo>
                  <a:cubicBezTo>
                    <a:pt x="1424640" y="0"/>
                    <a:pt x="1455376" y="30736"/>
                    <a:pt x="1455376" y="68650"/>
                  </a:cubicBezTo>
                  <a:lnTo>
                    <a:pt x="1455376" y="1570743"/>
                  </a:lnTo>
                  <a:cubicBezTo>
                    <a:pt x="1455376" y="1608657"/>
                    <a:pt x="1424640" y="1639393"/>
                    <a:pt x="1386726" y="1639393"/>
                  </a:cubicBezTo>
                  <a:lnTo>
                    <a:pt x="68650" y="1639393"/>
                  </a:lnTo>
                  <a:cubicBezTo>
                    <a:pt x="30736" y="1639393"/>
                    <a:pt x="0" y="1608657"/>
                    <a:pt x="0" y="1570743"/>
                  </a:cubicBezTo>
                  <a:lnTo>
                    <a:pt x="0" y="68650"/>
                  </a:lnTo>
                  <a:cubicBezTo>
                    <a:pt x="0" y="30736"/>
                    <a:pt x="30736" y="0"/>
                    <a:pt x="68650" y="0"/>
                  </a:cubicBezTo>
                  <a:close/>
                </a:path>
              </a:pathLst>
            </a:custGeom>
            <a:solidFill>
              <a:srgbClr val="000000"/>
            </a:solidFill>
            <a:ln w="47625">
              <a:solidFill>
                <a:srgbClr val="21EF80"/>
              </a:solidFill>
            </a:ln>
          </p:spPr>
        </p:sp>
        <p:sp>
          <p:nvSpPr>
            <p:cNvPr name="TextBox 11" id="11"/>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Disket Mono"/>
                </a:rPr>
                <a:t>   </a:t>
              </a:r>
            </a:p>
          </p:txBody>
        </p:sp>
      </p:grpSp>
      <p:pic>
        <p:nvPicPr>
          <p:cNvPr name="Picture 12" id="12"/>
          <p:cNvPicPr>
            <a:picLocks noChangeAspect="true"/>
          </p:cNvPicPr>
          <p:nvPr/>
        </p:nvPicPr>
        <p:blipFill>
          <a:blip r:embed="rId4"/>
          <a:srcRect l="0" t="0" r="0" b="0"/>
          <a:stretch>
            <a:fillRect/>
          </a:stretch>
        </p:blipFill>
        <p:spPr>
          <a:xfrm flipH="false" flipV="false" rot="0">
            <a:off x="16848318" y="719461"/>
            <a:ext cx="744368" cy="331244"/>
          </a:xfrm>
          <a:prstGeom prst="rect">
            <a:avLst/>
          </a:prstGeom>
        </p:spPr>
      </p:pic>
      <p:sp>
        <p:nvSpPr>
          <p:cNvPr name="Freeform 13" id="13"/>
          <p:cNvSpPr/>
          <p:nvPr/>
        </p:nvSpPr>
        <p:spPr>
          <a:xfrm flipH="false" flipV="false" rot="0">
            <a:off x="14333567" y="719461"/>
            <a:ext cx="2193866" cy="362985"/>
          </a:xfrm>
          <a:custGeom>
            <a:avLst/>
            <a:gdLst/>
            <a:ahLst/>
            <a:cxnLst/>
            <a:rect r="r" b="b" t="t" l="l"/>
            <a:pathLst>
              <a:path h="362985" w="2193866">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14" id="14"/>
          <p:cNvGrpSpPr/>
          <p:nvPr/>
        </p:nvGrpSpPr>
        <p:grpSpPr>
          <a:xfrm rot="0">
            <a:off x="7234164" y="588745"/>
            <a:ext cx="1211480" cy="624416"/>
            <a:chOff x="0" y="0"/>
            <a:chExt cx="1615307" cy="832555"/>
          </a:xfrm>
        </p:grpSpPr>
        <p:sp>
          <p:nvSpPr>
            <p:cNvPr name="TextBox 15" id="15"/>
            <p:cNvSpPr txBox="true"/>
            <p:nvPr/>
          </p:nvSpPr>
          <p:spPr>
            <a:xfrm rot="0">
              <a:off x="832555" y="18217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01</a:t>
              </a:r>
            </a:p>
          </p:txBody>
        </p:sp>
        <p:sp>
          <p:nvSpPr>
            <p:cNvPr name="Freeform 16" id="16"/>
            <p:cNvSpPr/>
            <p:nvPr/>
          </p:nvSpPr>
          <p:spPr>
            <a:xfrm flipH="false" flipV="false" rot="2775787">
              <a:off x="121853" y="121853"/>
              <a:ext cx="588848" cy="588848"/>
            </a:xfrm>
            <a:custGeom>
              <a:avLst/>
              <a:gdLst/>
              <a:ahLst/>
              <a:cxnLst/>
              <a:rect r="r" b="b" t="t" l="l"/>
              <a:pathLst>
                <a:path h="588848" w="588848">
                  <a:moveTo>
                    <a:pt x="0" y="0"/>
                  </a:moveTo>
                  <a:lnTo>
                    <a:pt x="588848" y="0"/>
                  </a:lnTo>
                  <a:lnTo>
                    <a:pt x="588848" y="588848"/>
                  </a:lnTo>
                  <a:lnTo>
                    <a:pt x="0" y="588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grpSp>
        <p:nvGrpSpPr>
          <p:cNvPr name="Group 17" id="17"/>
          <p:cNvGrpSpPr/>
          <p:nvPr/>
        </p:nvGrpSpPr>
        <p:grpSpPr>
          <a:xfrm rot="0">
            <a:off x="10191499" y="729709"/>
            <a:ext cx="862336" cy="327152"/>
            <a:chOff x="0" y="0"/>
            <a:chExt cx="1149782" cy="436203"/>
          </a:xfrm>
        </p:grpSpPr>
        <p:sp>
          <p:nvSpPr>
            <p:cNvPr name="TextBox 18" id="18"/>
            <p:cNvSpPr txBox="true"/>
            <p:nvPr/>
          </p:nvSpPr>
          <p:spPr>
            <a:xfrm rot="0">
              <a:off x="367030"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12</a:t>
              </a:r>
            </a:p>
          </p:txBody>
        </p:sp>
        <p:sp>
          <p:nvSpPr>
            <p:cNvPr name="Freeform 19" id="19"/>
            <p:cNvSpPr/>
            <p:nvPr/>
          </p:nvSpPr>
          <p:spPr>
            <a:xfrm flipH="false" flipV="false" rot="0">
              <a:off x="0" y="20313"/>
              <a:ext cx="367030" cy="332329"/>
            </a:xfrm>
            <a:custGeom>
              <a:avLst/>
              <a:gdLst/>
              <a:ahLst/>
              <a:cxnLst/>
              <a:rect r="r" b="b" t="t" l="l"/>
              <a:pathLst>
                <a:path h="332329" w="367030">
                  <a:moveTo>
                    <a:pt x="0" y="0"/>
                  </a:moveTo>
                  <a:lnTo>
                    <a:pt x="367030" y="0"/>
                  </a:lnTo>
                  <a:lnTo>
                    <a:pt x="367030" y="332329"/>
                  </a:lnTo>
                  <a:lnTo>
                    <a:pt x="0" y="33232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grpSp>
        <p:nvGrpSpPr>
          <p:cNvPr name="Group 20" id="20"/>
          <p:cNvGrpSpPr/>
          <p:nvPr/>
        </p:nvGrpSpPr>
        <p:grpSpPr>
          <a:xfrm rot="0">
            <a:off x="8863538" y="703945"/>
            <a:ext cx="908861" cy="327152"/>
            <a:chOff x="0" y="0"/>
            <a:chExt cx="1211815" cy="436203"/>
          </a:xfrm>
        </p:grpSpPr>
        <p:sp>
          <p:nvSpPr>
            <p:cNvPr name="TextBox 21" id="21"/>
            <p:cNvSpPr txBox="true"/>
            <p:nvPr/>
          </p:nvSpPr>
          <p:spPr>
            <a:xfrm rot="0">
              <a:off x="429063" y="-9525"/>
              <a:ext cx="782752" cy="445728"/>
            </a:xfrm>
            <a:prstGeom prst="rect">
              <a:avLst/>
            </a:prstGeom>
          </p:spPr>
          <p:txBody>
            <a:bodyPr anchor="t" rtlCol="false" tIns="0" lIns="0" bIns="0" rIns="0">
              <a:spAutoFit/>
            </a:bodyPr>
            <a:lstStyle/>
            <a:p>
              <a:pPr algn="ctr">
                <a:lnSpc>
                  <a:spcPts val="2463"/>
                </a:lnSpc>
              </a:pPr>
              <a:r>
                <a:rPr lang="en-US" sz="2199">
                  <a:solidFill>
                    <a:srgbClr val="FFFFFF"/>
                  </a:solidFill>
                  <a:latin typeface="Arcade Gamer"/>
                </a:rPr>
                <a:t>07</a:t>
              </a:r>
            </a:p>
          </p:txBody>
        </p:sp>
        <p:sp>
          <p:nvSpPr>
            <p:cNvPr name="Freeform 22" id="22"/>
            <p:cNvSpPr/>
            <p:nvPr/>
          </p:nvSpPr>
          <p:spPr>
            <a:xfrm flipH="false" flipV="false" rot="0">
              <a:off x="0" y="58413"/>
              <a:ext cx="429063" cy="332329"/>
            </a:xfrm>
            <a:custGeom>
              <a:avLst/>
              <a:gdLst/>
              <a:ahLst/>
              <a:cxnLst/>
              <a:rect r="r" b="b" t="t" l="l"/>
              <a:pathLst>
                <a:path h="332329" w="429063">
                  <a:moveTo>
                    <a:pt x="0" y="0"/>
                  </a:moveTo>
                  <a:lnTo>
                    <a:pt x="429063" y="0"/>
                  </a:lnTo>
                  <a:lnTo>
                    <a:pt x="429063"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grpSp>
        <p:nvGrpSpPr>
          <p:cNvPr name="Group 23" id="23"/>
          <p:cNvGrpSpPr/>
          <p:nvPr/>
        </p:nvGrpSpPr>
        <p:grpSpPr>
          <a:xfrm rot="0">
            <a:off x="692051" y="534510"/>
            <a:ext cx="3052218" cy="717550"/>
            <a:chOff x="0" y="0"/>
            <a:chExt cx="803876" cy="188984"/>
          </a:xfrm>
        </p:grpSpPr>
        <p:sp>
          <p:nvSpPr>
            <p:cNvPr name="Freeform 24" id="24"/>
            <p:cNvSpPr/>
            <p:nvPr/>
          </p:nvSpPr>
          <p:spPr>
            <a:xfrm flipH="false" flipV="false" rot="0">
              <a:off x="0" y="0"/>
              <a:ext cx="803876" cy="188984"/>
            </a:xfrm>
            <a:custGeom>
              <a:avLst/>
              <a:gdLst/>
              <a:ahLst/>
              <a:cxnLst/>
              <a:rect r="r" b="b" t="t" l="l"/>
              <a:pathLst>
                <a:path h="188984" w="803876">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a:noFill/>
            </a:ln>
          </p:spPr>
        </p:sp>
        <p:sp>
          <p:nvSpPr>
            <p:cNvPr name="TextBox 25" id="25"/>
            <p:cNvSpPr txBox="true"/>
            <p:nvPr/>
          </p:nvSpPr>
          <p:spPr>
            <a:xfrm>
              <a:off x="0" y="-47625"/>
              <a:ext cx="812800" cy="860425"/>
            </a:xfrm>
            <a:prstGeom prst="rect">
              <a:avLst/>
            </a:prstGeom>
          </p:spPr>
          <p:txBody>
            <a:bodyPr anchor="ctr" rtlCol="false" tIns="254000" lIns="254000" bIns="254000" rIns="254000"/>
            <a:lstStyle/>
            <a:p>
              <a:pPr algn="ctr">
                <a:lnSpc>
                  <a:spcPts val="1820"/>
                </a:lnSpc>
              </a:pPr>
              <a:r>
                <a:rPr lang="en-US" sz="1300">
                  <a:solidFill>
                    <a:srgbClr val="000000"/>
                  </a:solidFill>
                  <a:latin typeface="Arcade Gamer"/>
                </a:rPr>
                <a:t>Back to </a:t>
              </a:r>
              <a:r>
                <a:rPr lang="en-US" sz="1300">
                  <a:solidFill>
                    <a:srgbClr val="000000"/>
                  </a:solidFill>
                  <a:latin typeface="Arcade Gamer Bold"/>
                </a:rPr>
                <a:t>Agenda Page</a:t>
              </a:r>
            </a:p>
          </p:txBody>
        </p:sp>
      </p:grpSp>
      <p:sp>
        <p:nvSpPr>
          <p:cNvPr name="TextBox 26" id="26"/>
          <p:cNvSpPr txBox="true"/>
          <p:nvPr/>
        </p:nvSpPr>
        <p:spPr>
          <a:xfrm rot="0">
            <a:off x="1028700" y="3713798"/>
            <a:ext cx="4757147" cy="3863975"/>
          </a:xfrm>
          <a:prstGeom prst="rect">
            <a:avLst/>
          </a:prstGeom>
        </p:spPr>
        <p:txBody>
          <a:bodyPr anchor="t" rtlCol="false" tIns="0" lIns="0" bIns="0" rIns="0">
            <a:spAutoFit/>
          </a:bodyPr>
          <a:lstStyle/>
          <a:p>
            <a:pPr>
              <a:lnSpc>
                <a:spcPts val="2800"/>
              </a:lnSpc>
            </a:pPr>
            <a:r>
              <a:rPr lang="en-US" sz="2000">
                <a:solidFill>
                  <a:srgbClr val="FFFFFF"/>
                </a:solidFill>
                <a:latin typeface="Garet"/>
              </a:rPr>
              <a:t>Utilizadores no Checkmk são as contas individuais que têm acesso à interface de gerenciamento e monitorização. Cada utilizador tem suas próprias credenciais de login e permissões atribuídas. Dependendo das permissões concedidas a cada utilizador, eles podem visualizar informações, fazer alterações de configuração, gerenciar hosts, serviços e muito mais</a:t>
            </a:r>
          </a:p>
        </p:txBody>
      </p:sp>
      <p:sp>
        <p:nvSpPr>
          <p:cNvPr name="TextBox 27" id="27"/>
          <p:cNvSpPr txBox="true"/>
          <p:nvPr/>
        </p:nvSpPr>
        <p:spPr>
          <a:xfrm rot="0">
            <a:off x="2719139" y="2243814"/>
            <a:ext cx="1358622"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users</a:t>
            </a:r>
          </a:p>
        </p:txBody>
      </p:sp>
      <p:sp>
        <p:nvSpPr>
          <p:cNvPr name="TextBox 28" id="28"/>
          <p:cNvSpPr txBox="true"/>
          <p:nvPr/>
        </p:nvSpPr>
        <p:spPr>
          <a:xfrm rot="0">
            <a:off x="8184227" y="2243814"/>
            <a:ext cx="1358622"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roles</a:t>
            </a:r>
          </a:p>
        </p:txBody>
      </p:sp>
      <p:sp>
        <p:nvSpPr>
          <p:cNvPr name="TextBox 29" id="29"/>
          <p:cNvSpPr txBox="true"/>
          <p:nvPr/>
        </p:nvSpPr>
        <p:spPr>
          <a:xfrm rot="0">
            <a:off x="13648124" y="2243814"/>
            <a:ext cx="1902023" cy="449655"/>
          </a:xfrm>
          <a:prstGeom prst="rect">
            <a:avLst/>
          </a:prstGeom>
        </p:spPr>
        <p:txBody>
          <a:bodyPr anchor="t" rtlCol="false" tIns="0" lIns="0" bIns="0" rIns="0">
            <a:spAutoFit/>
          </a:bodyPr>
          <a:lstStyle/>
          <a:p>
            <a:pPr algn="ctr">
              <a:lnSpc>
                <a:spcPts val="3565"/>
              </a:lnSpc>
              <a:spcBef>
                <a:spcPct val="0"/>
              </a:spcBef>
            </a:pPr>
            <a:r>
              <a:rPr lang="en-US" sz="2547">
                <a:solidFill>
                  <a:srgbClr val="FFFFFF"/>
                </a:solidFill>
                <a:latin typeface="Arcade Gamer"/>
              </a:rPr>
              <a:t>Parents</a:t>
            </a:r>
          </a:p>
        </p:txBody>
      </p:sp>
      <p:sp>
        <p:nvSpPr>
          <p:cNvPr name="TextBox 30" id="30"/>
          <p:cNvSpPr txBox="true"/>
          <p:nvPr/>
        </p:nvSpPr>
        <p:spPr>
          <a:xfrm rot="0">
            <a:off x="6765129" y="3713798"/>
            <a:ext cx="4757147" cy="4921250"/>
          </a:xfrm>
          <a:prstGeom prst="rect">
            <a:avLst/>
          </a:prstGeom>
        </p:spPr>
        <p:txBody>
          <a:bodyPr anchor="t" rtlCol="false" tIns="0" lIns="0" bIns="0" rIns="0">
            <a:spAutoFit/>
          </a:bodyPr>
          <a:lstStyle/>
          <a:p>
            <a:pPr>
              <a:lnSpc>
                <a:spcPts val="2800"/>
              </a:lnSpc>
            </a:pPr>
            <a:r>
              <a:rPr lang="en-US" sz="2000">
                <a:solidFill>
                  <a:srgbClr val="FFFFFF"/>
                </a:solidFill>
                <a:latin typeface="Garet"/>
              </a:rPr>
              <a:t>As roles (funções) são grupos predefinidos de permissões que podem ser atribuídos a utilizadores. Cada role possui um conjunto específico de permissões que determinam o que um utilizador pode fazer no Checkmk. Existem várias roles pré-configuradas, como "Administrator", "Normal User" e "Guest", mas também é possível criar roles personalizadas com permissões sob medida para atender às necessidades específicas</a:t>
            </a:r>
          </a:p>
        </p:txBody>
      </p:sp>
      <p:sp>
        <p:nvSpPr>
          <p:cNvPr name="TextBox 31" id="31"/>
          <p:cNvSpPr txBox="true"/>
          <p:nvPr/>
        </p:nvSpPr>
        <p:spPr>
          <a:xfrm rot="0">
            <a:off x="12510382" y="3624284"/>
            <a:ext cx="4757147" cy="5626100"/>
          </a:xfrm>
          <a:prstGeom prst="rect">
            <a:avLst/>
          </a:prstGeom>
        </p:spPr>
        <p:txBody>
          <a:bodyPr anchor="t" rtlCol="false" tIns="0" lIns="0" bIns="0" rIns="0">
            <a:spAutoFit/>
          </a:bodyPr>
          <a:lstStyle/>
          <a:p>
            <a:pPr>
              <a:lnSpc>
                <a:spcPts val="2800"/>
              </a:lnSpc>
            </a:pPr>
            <a:r>
              <a:rPr lang="en-US" sz="2000">
                <a:solidFill>
                  <a:srgbClr val="FFFFFF"/>
                </a:solidFill>
                <a:latin typeface="Garet"/>
              </a:rPr>
              <a:t>Os contact groups (grupos de contatos) são usados para agrupar vários contatos que devem ser notificados em caso de problemas de monitorização. Os contatos podem ser administradores ou pessoas responsáveis pela manutenção e solução de problemas em diferentes partes do sistema. Ao atribuir contact groups a hosts ou serviços específicos, o Checkmk notificará todos os membros do grupo quando ocorrerem eventos relevantes, como alertas de problemas ou falhas.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1971213"/>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99006" y="-1298925"/>
            <a:ext cx="5271418" cy="10244805"/>
          </a:xfrm>
          <a:custGeom>
            <a:avLst/>
            <a:gdLst/>
            <a:ahLst/>
            <a:cxnLst/>
            <a:rect r="r" b="b" t="t" l="l"/>
            <a:pathLst>
              <a:path h="10244805" w="5271418">
                <a:moveTo>
                  <a:pt x="0" y="0"/>
                </a:moveTo>
                <a:lnTo>
                  <a:pt x="5271417" y="0"/>
                </a:lnTo>
                <a:lnTo>
                  <a:pt x="5271417" y="10244805"/>
                </a:lnTo>
                <a:lnTo>
                  <a:pt x="0" y="10244805"/>
                </a:lnTo>
                <a:lnTo>
                  <a:pt x="0" y="0"/>
                </a:lnTo>
                <a:close/>
              </a:path>
            </a:pathLst>
          </a:custGeom>
          <a:blipFill>
            <a:blip r:embed="rId4">
              <a:alphaModFix amt="29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182049" y="2934751"/>
            <a:ext cx="2828812" cy="987513"/>
          </a:xfrm>
          <a:custGeom>
            <a:avLst/>
            <a:gdLst/>
            <a:ahLst/>
            <a:cxnLst/>
            <a:rect r="r" b="b" t="t" l="l"/>
            <a:pathLst>
              <a:path h="987513" w="2828812">
                <a:moveTo>
                  <a:pt x="0" y="0"/>
                </a:moveTo>
                <a:lnTo>
                  <a:pt x="2828813" y="0"/>
                </a:lnTo>
                <a:lnTo>
                  <a:pt x="2828813" y="987512"/>
                </a:lnTo>
                <a:lnTo>
                  <a:pt x="0" y="987512"/>
                </a:lnTo>
                <a:lnTo>
                  <a:pt x="0"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true" flipV="false" rot="0">
            <a:off x="15190678" y="230851"/>
            <a:ext cx="2828812" cy="987513"/>
          </a:xfrm>
          <a:custGeom>
            <a:avLst/>
            <a:gdLst/>
            <a:ahLst/>
            <a:cxnLst/>
            <a:rect r="r" b="b" t="t" l="l"/>
            <a:pathLst>
              <a:path h="987513" w="2828812">
                <a:moveTo>
                  <a:pt x="2828813" y="0"/>
                </a:moveTo>
                <a:lnTo>
                  <a:pt x="0" y="0"/>
                </a:lnTo>
                <a:lnTo>
                  <a:pt x="0" y="987512"/>
                </a:lnTo>
                <a:lnTo>
                  <a:pt x="2828813" y="987512"/>
                </a:lnTo>
                <a:lnTo>
                  <a:pt x="2828813" y="0"/>
                </a:lnTo>
                <a:close/>
              </a:path>
            </a:pathLst>
          </a:custGeom>
          <a:blipFill>
            <a:blip r:embed="rId6">
              <a:alphaModFix amt="18999"/>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7521607" y="521949"/>
            <a:ext cx="9737693" cy="7178989"/>
            <a:chOff x="0" y="0"/>
            <a:chExt cx="2564660" cy="1890762"/>
          </a:xfrm>
        </p:grpSpPr>
        <p:sp>
          <p:nvSpPr>
            <p:cNvPr name="Freeform 7" id="7"/>
            <p:cNvSpPr/>
            <p:nvPr/>
          </p:nvSpPr>
          <p:spPr>
            <a:xfrm flipH="false" flipV="false" rot="0">
              <a:off x="0" y="0"/>
              <a:ext cx="2564660" cy="1890762"/>
            </a:xfrm>
            <a:custGeom>
              <a:avLst/>
              <a:gdLst/>
              <a:ahLst/>
              <a:cxnLst/>
              <a:rect r="r" b="b" t="t" l="l"/>
              <a:pathLst>
                <a:path h="1890762" w="2564660">
                  <a:moveTo>
                    <a:pt x="38957" y="0"/>
                  </a:moveTo>
                  <a:lnTo>
                    <a:pt x="2525702" y="0"/>
                  </a:lnTo>
                  <a:cubicBezTo>
                    <a:pt x="2536035" y="0"/>
                    <a:pt x="2545943" y="4104"/>
                    <a:pt x="2553249" y="11410"/>
                  </a:cubicBezTo>
                  <a:cubicBezTo>
                    <a:pt x="2560555" y="18716"/>
                    <a:pt x="2564660" y="28625"/>
                    <a:pt x="2564660" y="38957"/>
                  </a:cubicBezTo>
                  <a:lnTo>
                    <a:pt x="2564660" y="1851805"/>
                  </a:lnTo>
                  <a:cubicBezTo>
                    <a:pt x="2564660" y="1862137"/>
                    <a:pt x="2560555" y="1872046"/>
                    <a:pt x="2553249" y="1879352"/>
                  </a:cubicBezTo>
                  <a:cubicBezTo>
                    <a:pt x="2545943" y="1886658"/>
                    <a:pt x="2536035" y="1890762"/>
                    <a:pt x="2525702" y="1890762"/>
                  </a:cubicBezTo>
                  <a:lnTo>
                    <a:pt x="38957" y="1890762"/>
                  </a:lnTo>
                  <a:cubicBezTo>
                    <a:pt x="28625" y="1890762"/>
                    <a:pt x="18716" y="1886658"/>
                    <a:pt x="11410" y="1879352"/>
                  </a:cubicBezTo>
                  <a:cubicBezTo>
                    <a:pt x="4104" y="1872046"/>
                    <a:pt x="0" y="1862137"/>
                    <a:pt x="0" y="1851805"/>
                  </a:cubicBezTo>
                  <a:lnTo>
                    <a:pt x="0" y="38957"/>
                  </a:lnTo>
                  <a:cubicBezTo>
                    <a:pt x="0" y="28625"/>
                    <a:pt x="4104" y="18716"/>
                    <a:pt x="11410" y="11410"/>
                  </a:cubicBezTo>
                  <a:cubicBezTo>
                    <a:pt x="18716" y="4104"/>
                    <a:pt x="28625" y="0"/>
                    <a:pt x="38957" y="0"/>
                  </a:cubicBezTo>
                  <a:close/>
                </a:path>
              </a:pathLst>
            </a:custGeom>
            <a:solidFill>
              <a:srgbClr val="000000"/>
            </a:solidFill>
            <a:ln w="47625">
              <a:solidFill>
                <a:srgbClr val="21EF80"/>
              </a:solidFill>
            </a:ln>
          </p:spPr>
        </p:sp>
        <p:sp>
          <p:nvSpPr>
            <p:cNvPr name="TextBox 8" id="8"/>
            <p:cNvSpPr txBox="true"/>
            <p:nvPr/>
          </p:nvSpPr>
          <p:spPr>
            <a:xfrm>
              <a:off x="0" y="-28575"/>
              <a:ext cx="812800" cy="841375"/>
            </a:xfrm>
            <a:prstGeom prst="rect">
              <a:avLst/>
            </a:prstGeom>
          </p:spPr>
          <p:txBody>
            <a:bodyPr anchor="ctr" rtlCol="false" tIns="254000" lIns="254000" bIns="254000" rIns="254000"/>
            <a:lstStyle/>
            <a:p>
              <a:pPr algn="ctr">
                <a:lnSpc>
                  <a:spcPts val="2100"/>
                </a:lnSpc>
              </a:pPr>
            </a:p>
          </p:txBody>
        </p:sp>
      </p:grpSp>
      <p:sp>
        <p:nvSpPr>
          <p:cNvPr name="Freeform 9" id="9"/>
          <p:cNvSpPr/>
          <p:nvPr/>
        </p:nvSpPr>
        <p:spPr>
          <a:xfrm flipH="false" flipV="false" rot="0">
            <a:off x="7191297" y="7989236"/>
            <a:ext cx="3615824" cy="1715873"/>
          </a:xfrm>
          <a:custGeom>
            <a:avLst/>
            <a:gdLst/>
            <a:ahLst/>
            <a:cxnLst/>
            <a:rect r="r" b="b" t="t" l="l"/>
            <a:pathLst>
              <a:path h="1715873" w="3615824">
                <a:moveTo>
                  <a:pt x="0" y="0"/>
                </a:moveTo>
                <a:lnTo>
                  <a:pt x="3615823" y="0"/>
                </a:lnTo>
                <a:lnTo>
                  <a:pt x="3615823" y="1715873"/>
                </a:lnTo>
                <a:lnTo>
                  <a:pt x="0" y="171587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211930" y="4567873"/>
            <a:ext cx="6808385" cy="5137236"/>
          </a:xfrm>
          <a:custGeom>
            <a:avLst/>
            <a:gdLst/>
            <a:ahLst/>
            <a:cxnLst/>
            <a:rect r="r" b="b" t="t" l="l"/>
            <a:pathLst>
              <a:path h="5137236" w="6808385">
                <a:moveTo>
                  <a:pt x="0" y="0"/>
                </a:moveTo>
                <a:lnTo>
                  <a:pt x="6808386" y="0"/>
                </a:lnTo>
                <a:lnTo>
                  <a:pt x="6808386" y="5137236"/>
                </a:lnTo>
                <a:lnTo>
                  <a:pt x="0" y="513723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1" id="11"/>
          <p:cNvSpPr/>
          <p:nvPr/>
        </p:nvSpPr>
        <p:spPr>
          <a:xfrm flipH="false" flipV="false" rot="0">
            <a:off x="-641278" y="7099525"/>
            <a:ext cx="7237734" cy="2605584"/>
          </a:xfrm>
          <a:custGeom>
            <a:avLst/>
            <a:gdLst/>
            <a:ahLst/>
            <a:cxnLst/>
            <a:rect r="r" b="b" t="t" l="l"/>
            <a:pathLst>
              <a:path h="2605584" w="7237734">
                <a:moveTo>
                  <a:pt x="0" y="0"/>
                </a:moveTo>
                <a:lnTo>
                  <a:pt x="7237734" y="0"/>
                </a:lnTo>
                <a:lnTo>
                  <a:pt x="7237734" y="2605584"/>
                </a:lnTo>
                <a:lnTo>
                  <a:pt x="0" y="2605584"/>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grpSp>
        <p:nvGrpSpPr>
          <p:cNvPr name="Group 12" id="12"/>
          <p:cNvGrpSpPr/>
          <p:nvPr/>
        </p:nvGrpSpPr>
        <p:grpSpPr>
          <a:xfrm rot="0">
            <a:off x="0" y="9705109"/>
            <a:ext cx="18288000" cy="1163782"/>
            <a:chOff x="0" y="0"/>
            <a:chExt cx="24384000" cy="1551709"/>
          </a:xfrm>
        </p:grpSpPr>
        <p:sp>
          <p:nvSpPr>
            <p:cNvPr name="Freeform 13" id="13"/>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5" id="15"/>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grpSp>
      <p:sp>
        <p:nvSpPr>
          <p:cNvPr name="Freeform 16" id="16"/>
          <p:cNvSpPr/>
          <p:nvPr/>
        </p:nvSpPr>
        <p:spPr>
          <a:xfrm flipH="false" flipV="false" rot="0">
            <a:off x="11602934" y="8186651"/>
            <a:ext cx="5219700" cy="1518458"/>
          </a:xfrm>
          <a:custGeom>
            <a:avLst/>
            <a:gdLst/>
            <a:ahLst/>
            <a:cxnLst/>
            <a:rect r="r" b="b" t="t" l="l"/>
            <a:pathLst>
              <a:path h="1518458" w="5219700">
                <a:moveTo>
                  <a:pt x="0" y="0"/>
                </a:moveTo>
                <a:lnTo>
                  <a:pt x="5219700" y="0"/>
                </a:lnTo>
                <a:lnTo>
                  <a:pt x="5219700"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7" id="17"/>
          <p:cNvSpPr/>
          <p:nvPr/>
        </p:nvSpPr>
        <p:spPr>
          <a:xfrm flipH="false" flipV="false" rot="0">
            <a:off x="15950489" y="8186651"/>
            <a:ext cx="5219700" cy="1518458"/>
          </a:xfrm>
          <a:custGeom>
            <a:avLst/>
            <a:gdLst/>
            <a:ahLst/>
            <a:cxnLst/>
            <a:rect r="r" b="b" t="t" l="l"/>
            <a:pathLst>
              <a:path h="1518458" w="5219700">
                <a:moveTo>
                  <a:pt x="0" y="0"/>
                </a:moveTo>
                <a:lnTo>
                  <a:pt x="5219701" y="0"/>
                </a:lnTo>
                <a:lnTo>
                  <a:pt x="5219701" y="1518458"/>
                </a:lnTo>
                <a:lnTo>
                  <a:pt x="0" y="151845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8" id="18"/>
          <p:cNvSpPr/>
          <p:nvPr/>
        </p:nvSpPr>
        <p:spPr>
          <a:xfrm flipH="false" flipV="false" rot="0">
            <a:off x="1028700" y="1028700"/>
            <a:ext cx="2196534" cy="942513"/>
          </a:xfrm>
          <a:custGeom>
            <a:avLst/>
            <a:gdLst/>
            <a:ahLst/>
            <a:cxnLst/>
            <a:rect r="r" b="b" t="t" l="l"/>
            <a:pathLst>
              <a:path h="942513" w="2196534">
                <a:moveTo>
                  <a:pt x="0" y="0"/>
                </a:moveTo>
                <a:lnTo>
                  <a:pt x="2196534" y="0"/>
                </a:lnTo>
                <a:lnTo>
                  <a:pt x="2196534" y="942513"/>
                </a:lnTo>
                <a:lnTo>
                  <a:pt x="0" y="942513"/>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pic>
        <p:nvPicPr>
          <p:cNvPr name="Picture 19" id="19"/>
          <p:cNvPicPr>
            <a:picLocks noChangeAspect="true"/>
          </p:cNvPicPr>
          <p:nvPr/>
        </p:nvPicPr>
        <p:blipFill>
          <a:blip r:embed="rId20"/>
          <a:srcRect l="0" t="0" r="0" b="0"/>
          <a:stretch>
            <a:fillRect/>
          </a:stretch>
        </p:blipFill>
        <p:spPr>
          <a:xfrm flipH="false" flipV="false" rot="0">
            <a:off x="3576727" y="1218363"/>
            <a:ext cx="1877287" cy="563186"/>
          </a:xfrm>
          <a:prstGeom prst="rect">
            <a:avLst/>
          </a:prstGeom>
        </p:spPr>
      </p:pic>
      <p:sp>
        <p:nvSpPr>
          <p:cNvPr name="TextBox 20" id="20"/>
          <p:cNvSpPr txBox="true"/>
          <p:nvPr/>
        </p:nvSpPr>
        <p:spPr>
          <a:xfrm rot="0">
            <a:off x="8175823" y="866889"/>
            <a:ext cx="8429262" cy="693424"/>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O QUE É O CHECKMK</a:t>
            </a:r>
          </a:p>
        </p:txBody>
      </p:sp>
      <p:sp>
        <p:nvSpPr>
          <p:cNvPr name="TextBox 21" id="21"/>
          <p:cNvSpPr txBox="true"/>
          <p:nvPr/>
        </p:nvSpPr>
        <p:spPr>
          <a:xfrm rot="0">
            <a:off x="8175823" y="1634173"/>
            <a:ext cx="8429262" cy="5829300"/>
          </a:xfrm>
          <a:prstGeom prst="rect">
            <a:avLst/>
          </a:prstGeom>
        </p:spPr>
        <p:txBody>
          <a:bodyPr anchor="t" rtlCol="false" tIns="0" lIns="0" bIns="0" rIns="0">
            <a:spAutoFit/>
          </a:bodyPr>
          <a:lstStyle/>
          <a:p>
            <a:pPr algn="ctr">
              <a:lnSpc>
                <a:spcPts val="2400"/>
              </a:lnSpc>
            </a:pPr>
            <a:r>
              <a:rPr lang="en-US" sz="2000">
                <a:solidFill>
                  <a:srgbClr val="FFFFFF"/>
                </a:solidFill>
                <a:latin typeface="Arcade Gamer"/>
              </a:rPr>
              <a:t>O CHECKMK É UMA PODEROSA PLATAFORMA DE MONITORIZAÇÃO DE DISPOSITIVOS, RECURSOS E APLICAÇÕES DE TI. ESSE SERVIÇO UTILIZA UMA ARQUITETURA COMPOSTA POR UM SERVIDOR CENTRAL, RESPONSÁVEL PELA MONITORIZAÇÃO DOS HOSTS E SERVIÇOS, E PELOS AGENTES, QUE PODEM SER INSTALADOS PELOS UTILIZADORES NOS SEUS HOSTS OU, EM ALGUNS CASOS, JÁ ESTÃO PRÉ-INSTALADOS POR EMPRESAS EM DISPOSITIVOS COMO ROTEADORES, SWITCHES, IMPRESSORAS, ETC.</a:t>
            </a:r>
          </a:p>
          <a:p>
            <a:pPr algn="ctr">
              <a:lnSpc>
                <a:spcPts val="2400"/>
              </a:lnSpc>
            </a:pPr>
            <a:r>
              <a:rPr lang="en-US" sz="2000">
                <a:solidFill>
                  <a:srgbClr val="FFFFFF"/>
                </a:solidFill>
                <a:latin typeface="Arcade Gamer"/>
              </a:rPr>
              <a:t>Uma característica interessante do Checkmk é a possibilidade de realizar monitorização sem a necessidade de instalação de agentes. Isso é especialmente útil em cenários onde os hosts estão em plataformas em nuvem e podem ser acessados via API, tornando o processo de monitorização mais ágil e eficiente.</a:t>
            </a:r>
          </a:p>
          <a:p>
            <a:pPr algn="ctr" marL="0" indent="0" lvl="0">
              <a:lnSpc>
                <a:spcPts val="2400"/>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6559842" y="2172640"/>
            <a:ext cx="5088452" cy="7637089"/>
            <a:chOff x="0" y="0"/>
            <a:chExt cx="1340168" cy="2011414"/>
          </a:xfrm>
        </p:grpSpPr>
        <p:sp>
          <p:nvSpPr>
            <p:cNvPr name="Freeform 3" id="3"/>
            <p:cNvSpPr/>
            <p:nvPr/>
          </p:nvSpPr>
          <p:spPr>
            <a:xfrm flipH="false" flipV="false" rot="0">
              <a:off x="0" y="0"/>
              <a:ext cx="1340168" cy="2011414"/>
            </a:xfrm>
            <a:custGeom>
              <a:avLst/>
              <a:gdLst/>
              <a:ahLst/>
              <a:cxnLst/>
              <a:rect r="r" b="b" t="t" l="l"/>
              <a:pathLst>
                <a:path h="2011414" w="1340168">
                  <a:moveTo>
                    <a:pt x="31951" y="0"/>
                  </a:moveTo>
                  <a:lnTo>
                    <a:pt x="1308218" y="0"/>
                  </a:lnTo>
                  <a:cubicBezTo>
                    <a:pt x="1316691" y="0"/>
                    <a:pt x="1324818" y="3366"/>
                    <a:pt x="1330810" y="9358"/>
                  </a:cubicBezTo>
                  <a:cubicBezTo>
                    <a:pt x="1336802" y="15350"/>
                    <a:pt x="1340168" y="23477"/>
                    <a:pt x="1340168" y="31951"/>
                  </a:cubicBezTo>
                  <a:lnTo>
                    <a:pt x="1340168" y="1979463"/>
                  </a:lnTo>
                  <a:cubicBezTo>
                    <a:pt x="1340168" y="1987937"/>
                    <a:pt x="1336802" y="1996064"/>
                    <a:pt x="1330810" y="2002056"/>
                  </a:cubicBezTo>
                  <a:cubicBezTo>
                    <a:pt x="1324818" y="2008048"/>
                    <a:pt x="1316691" y="2011414"/>
                    <a:pt x="1308218" y="2011414"/>
                  </a:cubicBezTo>
                  <a:lnTo>
                    <a:pt x="31951" y="2011414"/>
                  </a:lnTo>
                  <a:cubicBezTo>
                    <a:pt x="14305" y="2011414"/>
                    <a:pt x="0" y="1997109"/>
                    <a:pt x="0" y="1979463"/>
                  </a:cubicBezTo>
                  <a:lnTo>
                    <a:pt x="0" y="31951"/>
                  </a:lnTo>
                  <a:cubicBezTo>
                    <a:pt x="0" y="23477"/>
                    <a:pt x="3366" y="15350"/>
                    <a:pt x="9358" y="9358"/>
                  </a:cubicBezTo>
                  <a:cubicBezTo>
                    <a:pt x="15350" y="3366"/>
                    <a:pt x="23477" y="0"/>
                    <a:pt x="31951" y="0"/>
                  </a:cubicBezTo>
                  <a:close/>
                </a:path>
              </a:pathLst>
            </a:custGeom>
            <a:solidFill>
              <a:srgbClr val="000000"/>
            </a:solidFill>
            <a:ln w="47625">
              <a:solidFill>
                <a:srgbClr val="21EF80"/>
              </a:solidFill>
            </a:ln>
          </p:spPr>
        </p:sp>
        <p:sp>
          <p:nvSpPr>
            <p:cNvPr name="TextBox 4" id="4"/>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5" id="5"/>
          <p:cNvGrpSpPr/>
          <p:nvPr/>
        </p:nvGrpSpPr>
        <p:grpSpPr>
          <a:xfrm rot="0">
            <a:off x="12395341" y="2172640"/>
            <a:ext cx="5042502" cy="7637089"/>
            <a:chOff x="0" y="0"/>
            <a:chExt cx="1328066" cy="2011414"/>
          </a:xfrm>
        </p:grpSpPr>
        <p:sp>
          <p:nvSpPr>
            <p:cNvPr name="Freeform 6" id="6"/>
            <p:cNvSpPr/>
            <p:nvPr/>
          </p:nvSpPr>
          <p:spPr>
            <a:xfrm flipH="false" flipV="false" rot="0">
              <a:off x="0" y="0"/>
              <a:ext cx="1328066" cy="2011414"/>
            </a:xfrm>
            <a:custGeom>
              <a:avLst/>
              <a:gdLst/>
              <a:ahLst/>
              <a:cxnLst/>
              <a:rect r="r" b="b" t="t" l="l"/>
              <a:pathLst>
                <a:path h="2011414" w="1328066">
                  <a:moveTo>
                    <a:pt x="32242" y="0"/>
                  </a:moveTo>
                  <a:lnTo>
                    <a:pt x="1295824" y="0"/>
                  </a:lnTo>
                  <a:cubicBezTo>
                    <a:pt x="1313631" y="0"/>
                    <a:pt x="1328066" y="14435"/>
                    <a:pt x="1328066" y="32242"/>
                  </a:cubicBezTo>
                  <a:lnTo>
                    <a:pt x="1328066" y="1979172"/>
                  </a:lnTo>
                  <a:cubicBezTo>
                    <a:pt x="1328066" y="1987723"/>
                    <a:pt x="1324670" y="1995924"/>
                    <a:pt x="1318623" y="2001971"/>
                  </a:cubicBezTo>
                  <a:cubicBezTo>
                    <a:pt x="1312576" y="2008017"/>
                    <a:pt x="1304376" y="2011414"/>
                    <a:pt x="1295824" y="2011414"/>
                  </a:cubicBezTo>
                  <a:lnTo>
                    <a:pt x="32242" y="2011414"/>
                  </a:lnTo>
                  <a:cubicBezTo>
                    <a:pt x="23691" y="2011414"/>
                    <a:pt x="15490" y="2008017"/>
                    <a:pt x="9443" y="2001971"/>
                  </a:cubicBezTo>
                  <a:cubicBezTo>
                    <a:pt x="3397" y="1995924"/>
                    <a:pt x="0" y="1987723"/>
                    <a:pt x="0" y="1979172"/>
                  </a:cubicBezTo>
                  <a:lnTo>
                    <a:pt x="0" y="32242"/>
                  </a:lnTo>
                  <a:cubicBezTo>
                    <a:pt x="0" y="23691"/>
                    <a:pt x="3397" y="15490"/>
                    <a:pt x="9443" y="9443"/>
                  </a:cubicBezTo>
                  <a:cubicBezTo>
                    <a:pt x="15490" y="3397"/>
                    <a:pt x="23691" y="0"/>
                    <a:pt x="32242" y="0"/>
                  </a:cubicBezTo>
                  <a:close/>
                </a:path>
              </a:pathLst>
            </a:custGeom>
            <a:solidFill>
              <a:srgbClr val="000000"/>
            </a:solidFill>
            <a:ln w="47625">
              <a:solidFill>
                <a:srgbClr val="21EF80"/>
              </a:solidFill>
            </a:ln>
          </p:spPr>
        </p:sp>
        <p:sp>
          <p:nvSpPr>
            <p:cNvPr name="TextBox 7" id="7"/>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grpSp>
        <p:nvGrpSpPr>
          <p:cNvPr name="Group 8" id="8"/>
          <p:cNvGrpSpPr/>
          <p:nvPr/>
        </p:nvGrpSpPr>
        <p:grpSpPr>
          <a:xfrm rot="0">
            <a:off x="773436" y="2172640"/>
            <a:ext cx="5043456" cy="7637089"/>
            <a:chOff x="0" y="0"/>
            <a:chExt cx="1328318" cy="2011414"/>
          </a:xfrm>
        </p:grpSpPr>
        <p:sp>
          <p:nvSpPr>
            <p:cNvPr name="Freeform 9" id="9"/>
            <p:cNvSpPr/>
            <p:nvPr/>
          </p:nvSpPr>
          <p:spPr>
            <a:xfrm flipH="false" flipV="false" rot="0">
              <a:off x="0" y="0"/>
              <a:ext cx="1328318" cy="2011414"/>
            </a:xfrm>
            <a:custGeom>
              <a:avLst/>
              <a:gdLst/>
              <a:ahLst/>
              <a:cxnLst/>
              <a:rect r="r" b="b" t="t" l="l"/>
              <a:pathLst>
                <a:path h="2011414" w="1328318">
                  <a:moveTo>
                    <a:pt x="32236" y="0"/>
                  </a:moveTo>
                  <a:lnTo>
                    <a:pt x="1296082" y="0"/>
                  </a:lnTo>
                  <a:cubicBezTo>
                    <a:pt x="1313885" y="0"/>
                    <a:pt x="1328318" y="14433"/>
                    <a:pt x="1328318" y="32236"/>
                  </a:cubicBezTo>
                  <a:lnTo>
                    <a:pt x="1328318" y="1979178"/>
                  </a:lnTo>
                  <a:cubicBezTo>
                    <a:pt x="1328318" y="1987728"/>
                    <a:pt x="1324921" y="1995927"/>
                    <a:pt x="1318876" y="2001973"/>
                  </a:cubicBezTo>
                  <a:cubicBezTo>
                    <a:pt x="1312831" y="2008018"/>
                    <a:pt x="1304631" y="2011414"/>
                    <a:pt x="1296082" y="2011414"/>
                  </a:cubicBezTo>
                  <a:lnTo>
                    <a:pt x="32236" y="2011414"/>
                  </a:lnTo>
                  <a:cubicBezTo>
                    <a:pt x="23686" y="2011414"/>
                    <a:pt x="15487" y="2008018"/>
                    <a:pt x="9442" y="2001973"/>
                  </a:cubicBezTo>
                  <a:cubicBezTo>
                    <a:pt x="3396" y="1995927"/>
                    <a:pt x="0" y="1987728"/>
                    <a:pt x="0" y="1979178"/>
                  </a:cubicBezTo>
                  <a:lnTo>
                    <a:pt x="0" y="32236"/>
                  </a:lnTo>
                  <a:cubicBezTo>
                    <a:pt x="0" y="23686"/>
                    <a:pt x="3396" y="15487"/>
                    <a:pt x="9442" y="9442"/>
                  </a:cubicBezTo>
                  <a:cubicBezTo>
                    <a:pt x="15487" y="3396"/>
                    <a:pt x="23686" y="0"/>
                    <a:pt x="32236" y="0"/>
                  </a:cubicBezTo>
                  <a:close/>
                </a:path>
              </a:pathLst>
            </a:custGeom>
            <a:solidFill>
              <a:srgbClr val="000000"/>
            </a:solidFill>
            <a:ln w="47625">
              <a:solidFill>
                <a:srgbClr val="21EF80"/>
              </a:solidFill>
            </a:ln>
          </p:spPr>
        </p:sp>
        <p:sp>
          <p:nvSpPr>
            <p:cNvPr name="TextBox 10" id="10"/>
            <p:cNvSpPr txBox="true"/>
            <p:nvPr/>
          </p:nvSpPr>
          <p:spPr>
            <a:xfrm>
              <a:off x="0" y="-57150"/>
              <a:ext cx="812800" cy="869950"/>
            </a:xfrm>
            <a:prstGeom prst="rect">
              <a:avLst/>
            </a:prstGeom>
          </p:spPr>
          <p:txBody>
            <a:bodyPr anchor="t" rtlCol="false" tIns="254000" lIns="254000" bIns="254000" rIns="254000"/>
            <a:lstStyle/>
            <a:p>
              <a:pPr>
                <a:lnSpc>
                  <a:spcPts val="3359"/>
                </a:lnSpc>
              </a:pPr>
            </a:p>
            <a:p>
              <a:pPr>
                <a:lnSpc>
                  <a:spcPts val="3359"/>
                </a:lnSpc>
              </a:pPr>
              <a:r>
                <a:rPr lang="en-US" sz="2400">
                  <a:solidFill>
                    <a:srgbClr val="FFFFFF"/>
                  </a:solidFill>
                  <a:latin typeface="Disket Mono"/>
                </a:rPr>
                <a:t>  </a:t>
              </a:r>
            </a:p>
          </p:txBody>
        </p:sp>
      </p:grpSp>
      <p:sp>
        <p:nvSpPr>
          <p:cNvPr name="Freeform 11" id="11"/>
          <p:cNvSpPr/>
          <p:nvPr/>
        </p:nvSpPr>
        <p:spPr>
          <a:xfrm flipH="false" flipV="false" rot="0">
            <a:off x="-337995" y="8689621"/>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Freeform 12" id="12"/>
          <p:cNvSpPr/>
          <p:nvPr/>
        </p:nvSpPr>
        <p:spPr>
          <a:xfrm flipH="true" flipV="false" rot="0">
            <a:off x="1028700" y="3943639"/>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2934077" y="573712"/>
            <a:ext cx="12419846" cy="634651"/>
          </a:xfrm>
          <a:prstGeom prst="rect">
            <a:avLst/>
          </a:prstGeom>
        </p:spPr>
        <p:txBody>
          <a:bodyPr anchor="t" rtlCol="false" tIns="0" lIns="0" bIns="0" rIns="0">
            <a:spAutoFit/>
          </a:bodyPr>
          <a:lstStyle/>
          <a:p>
            <a:pPr>
              <a:lnSpc>
                <a:spcPts val="4782"/>
              </a:lnSpc>
            </a:pPr>
            <a:r>
              <a:rPr lang="en-US" sz="3795">
                <a:solidFill>
                  <a:srgbClr val="FF63D8"/>
                </a:solidFill>
                <a:latin typeface="Arcade Gamer"/>
              </a:rPr>
              <a:t>AS DIFERENTES VERSÕES DE CHECKMK</a:t>
            </a:r>
          </a:p>
        </p:txBody>
      </p:sp>
      <p:sp>
        <p:nvSpPr>
          <p:cNvPr name="TextBox 14" id="14"/>
          <p:cNvSpPr txBox="true"/>
          <p:nvPr/>
        </p:nvSpPr>
        <p:spPr>
          <a:xfrm rot="0">
            <a:off x="1520768" y="2792067"/>
            <a:ext cx="3902313" cy="647065"/>
          </a:xfrm>
          <a:prstGeom prst="rect">
            <a:avLst/>
          </a:prstGeom>
        </p:spPr>
        <p:txBody>
          <a:bodyPr anchor="t" rtlCol="false" tIns="0" lIns="0" bIns="0" rIns="0">
            <a:spAutoFit/>
          </a:bodyPr>
          <a:lstStyle/>
          <a:p>
            <a:pPr>
              <a:lnSpc>
                <a:spcPts val="2660"/>
              </a:lnSpc>
            </a:pPr>
            <a:r>
              <a:rPr lang="en-US" sz="1900">
                <a:solidFill>
                  <a:srgbClr val="FFFFFF"/>
                </a:solidFill>
                <a:latin typeface="Garet"/>
              </a:rPr>
              <a:t>É a versão de código aberto e gratuita do Checkmk.</a:t>
            </a:r>
          </a:p>
        </p:txBody>
      </p:sp>
      <p:sp>
        <p:nvSpPr>
          <p:cNvPr name="Freeform 15" id="15"/>
          <p:cNvSpPr/>
          <p:nvPr/>
        </p:nvSpPr>
        <p:spPr>
          <a:xfrm flipH="true" flipV="false" rot="0">
            <a:off x="6795800" y="4003900"/>
            <a:ext cx="268028" cy="249997"/>
          </a:xfrm>
          <a:custGeom>
            <a:avLst/>
            <a:gdLst/>
            <a:ahLst/>
            <a:cxnLst/>
            <a:rect r="r" b="b" t="t" l="l"/>
            <a:pathLst>
              <a:path h="249997" w="268028">
                <a:moveTo>
                  <a:pt x="268028" y="0"/>
                </a:moveTo>
                <a:lnTo>
                  <a:pt x="0" y="0"/>
                </a:lnTo>
                <a:lnTo>
                  <a:pt x="0" y="249998"/>
                </a:lnTo>
                <a:lnTo>
                  <a:pt x="268028" y="249998"/>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6" id="16"/>
          <p:cNvSpPr txBox="true"/>
          <p:nvPr/>
        </p:nvSpPr>
        <p:spPr>
          <a:xfrm rot="0">
            <a:off x="2619342" y="1427785"/>
            <a:ext cx="1351643"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RAW</a:t>
            </a:r>
          </a:p>
        </p:txBody>
      </p:sp>
      <p:sp>
        <p:nvSpPr>
          <p:cNvPr name="TextBox 17" id="17"/>
          <p:cNvSpPr txBox="true"/>
          <p:nvPr/>
        </p:nvSpPr>
        <p:spPr>
          <a:xfrm rot="0">
            <a:off x="7372593" y="1427785"/>
            <a:ext cx="3462951"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EnterprIse</a:t>
            </a:r>
          </a:p>
        </p:txBody>
      </p:sp>
      <p:sp>
        <p:nvSpPr>
          <p:cNvPr name="TextBox 18" id="18"/>
          <p:cNvSpPr txBox="true"/>
          <p:nvPr/>
        </p:nvSpPr>
        <p:spPr>
          <a:xfrm rot="0">
            <a:off x="13945243" y="1427785"/>
            <a:ext cx="1942698"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Cloud</a:t>
            </a:r>
          </a:p>
        </p:txBody>
      </p:sp>
      <p:sp>
        <p:nvSpPr>
          <p:cNvPr name="Freeform 19" id="19"/>
          <p:cNvSpPr/>
          <p:nvPr/>
        </p:nvSpPr>
        <p:spPr>
          <a:xfrm flipH="true" flipV="false" rot="0">
            <a:off x="1028700" y="2926402"/>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0" id="20"/>
          <p:cNvSpPr/>
          <p:nvPr/>
        </p:nvSpPr>
        <p:spPr>
          <a:xfrm flipH="true" flipV="false" rot="0">
            <a:off x="1028700" y="5220118"/>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1" id="21"/>
          <p:cNvSpPr/>
          <p:nvPr/>
        </p:nvSpPr>
        <p:spPr>
          <a:xfrm flipH="true" flipV="false" rot="0">
            <a:off x="1028700" y="7837201"/>
            <a:ext cx="268028" cy="249997"/>
          </a:xfrm>
          <a:custGeom>
            <a:avLst/>
            <a:gdLst/>
            <a:ahLst/>
            <a:cxnLst/>
            <a:rect r="r" b="b" t="t" l="l"/>
            <a:pathLst>
              <a:path h="249997" w="268028">
                <a:moveTo>
                  <a:pt x="268028" y="0"/>
                </a:moveTo>
                <a:lnTo>
                  <a:pt x="0" y="0"/>
                </a:lnTo>
                <a:lnTo>
                  <a:pt x="0" y="249998"/>
                </a:lnTo>
                <a:lnTo>
                  <a:pt x="268028" y="249998"/>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2" id="22"/>
          <p:cNvSpPr txBox="true"/>
          <p:nvPr/>
        </p:nvSpPr>
        <p:spPr>
          <a:xfrm rot="0">
            <a:off x="1520768" y="3591532"/>
            <a:ext cx="3850435" cy="1313815"/>
          </a:xfrm>
          <a:prstGeom prst="rect">
            <a:avLst/>
          </a:prstGeom>
        </p:spPr>
        <p:txBody>
          <a:bodyPr anchor="t" rtlCol="false" tIns="0" lIns="0" bIns="0" rIns="0">
            <a:spAutoFit/>
          </a:bodyPr>
          <a:lstStyle/>
          <a:p>
            <a:pPr>
              <a:lnSpc>
                <a:spcPts val="2660"/>
              </a:lnSpc>
            </a:pPr>
            <a:r>
              <a:rPr lang="en-US" sz="1900">
                <a:solidFill>
                  <a:srgbClr val="FFFFFF"/>
                </a:solidFill>
                <a:latin typeface="Garet"/>
              </a:rPr>
              <a:t>Oferece recursos básicos de monitorização de TI, como monitorazação de hosts, serviços, redes e aplicações</a:t>
            </a:r>
          </a:p>
        </p:txBody>
      </p:sp>
      <p:sp>
        <p:nvSpPr>
          <p:cNvPr name="Freeform 23" id="23"/>
          <p:cNvSpPr/>
          <p:nvPr/>
        </p:nvSpPr>
        <p:spPr>
          <a:xfrm flipH="true" flipV="false" rot="0">
            <a:off x="6795800" y="2801403"/>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4" id="24"/>
          <p:cNvSpPr txBox="true"/>
          <p:nvPr/>
        </p:nvSpPr>
        <p:spPr>
          <a:xfrm rot="0">
            <a:off x="1468890" y="5057746"/>
            <a:ext cx="3902313" cy="980440"/>
          </a:xfrm>
          <a:prstGeom prst="rect">
            <a:avLst/>
          </a:prstGeom>
        </p:spPr>
        <p:txBody>
          <a:bodyPr anchor="t" rtlCol="false" tIns="0" lIns="0" bIns="0" rIns="0">
            <a:spAutoFit/>
          </a:bodyPr>
          <a:lstStyle/>
          <a:p>
            <a:pPr>
              <a:lnSpc>
                <a:spcPts val="2660"/>
              </a:lnSpc>
            </a:pPr>
            <a:r>
              <a:rPr lang="en-US" sz="1900">
                <a:solidFill>
                  <a:srgbClr val="FFFFFF"/>
                </a:solidFill>
                <a:latin typeface="Garet"/>
              </a:rPr>
              <a:t>Inclui uma vasta gama de plugins para monitorizar vários sistemas e serviços.</a:t>
            </a:r>
          </a:p>
        </p:txBody>
      </p:sp>
      <p:sp>
        <p:nvSpPr>
          <p:cNvPr name="TextBox 25" id="25"/>
          <p:cNvSpPr txBox="true"/>
          <p:nvPr/>
        </p:nvSpPr>
        <p:spPr>
          <a:xfrm rot="0">
            <a:off x="7292428" y="2504826"/>
            <a:ext cx="4003663" cy="1313815"/>
          </a:xfrm>
          <a:prstGeom prst="rect">
            <a:avLst/>
          </a:prstGeom>
        </p:spPr>
        <p:txBody>
          <a:bodyPr anchor="t" rtlCol="false" tIns="0" lIns="0" bIns="0" rIns="0">
            <a:spAutoFit/>
          </a:bodyPr>
          <a:lstStyle/>
          <a:p>
            <a:pPr>
              <a:lnSpc>
                <a:spcPts val="2660"/>
              </a:lnSpc>
            </a:pPr>
            <a:r>
              <a:rPr lang="en-US" sz="1900">
                <a:solidFill>
                  <a:srgbClr val="FFFFFF"/>
                </a:solidFill>
                <a:latin typeface="Garet"/>
              </a:rPr>
              <a:t>É a versão comercial do Checkmk, que oferece recursos adicionais em comparação com a edição Raw.</a:t>
            </a:r>
          </a:p>
        </p:txBody>
      </p:sp>
      <p:sp>
        <p:nvSpPr>
          <p:cNvPr name="TextBox 26" id="26"/>
          <p:cNvSpPr txBox="true"/>
          <p:nvPr/>
        </p:nvSpPr>
        <p:spPr>
          <a:xfrm rot="0">
            <a:off x="13125997" y="2504826"/>
            <a:ext cx="3927650" cy="2647315"/>
          </a:xfrm>
          <a:prstGeom prst="rect">
            <a:avLst/>
          </a:prstGeom>
        </p:spPr>
        <p:txBody>
          <a:bodyPr anchor="t" rtlCol="false" tIns="0" lIns="0" bIns="0" rIns="0">
            <a:spAutoFit/>
          </a:bodyPr>
          <a:lstStyle/>
          <a:p>
            <a:pPr>
              <a:lnSpc>
                <a:spcPts val="2660"/>
              </a:lnSpc>
            </a:pPr>
            <a:r>
              <a:rPr lang="en-US" sz="1900">
                <a:solidFill>
                  <a:srgbClr val="FFFFFF"/>
                </a:solidFill>
                <a:latin typeface="Garet"/>
              </a:rPr>
              <a:t>Inclui todos os recursos e funcionalidades da versão enterprise, mais alguns recursos adicionais voltados diretamente para a monitorização de serviços em nuvem, como AWS, GCP e Azure.</a:t>
            </a:r>
          </a:p>
        </p:txBody>
      </p:sp>
      <p:sp>
        <p:nvSpPr>
          <p:cNvPr name="TextBox 27" id="27"/>
          <p:cNvSpPr txBox="true"/>
          <p:nvPr/>
        </p:nvSpPr>
        <p:spPr>
          <a:xfrm rot="0">
            <a:off x="1494829" y="6225556"/>
            <a:ext cx="3902313" cy="1313815"/>
          </a:xfrm>
          <a:prstGeom prst="rect">
            <a:avLst/>
          </a:prstGeom>
        </p:spPr>
        <p:txBody>
          <a:bodyPr anchor="t" rtlCol="false" tIns="0" lIns="0" bIns="0" rIns="0">
            <a:spAutoFit/>
          </a:bodyPr>
          <a:lstStyle/>
          <a:p>
            <a:pPr>
              <a:lnSpc>
                <a:spcPts val="2660"/>
              </a:lnSpc>
            </a:pPr>
            <a:r>
              <a:rPr lang="en-US" sz="1900">
                <a:solidFill>
                  <a:srgbClr val="FFFFFF"/>
                </a:solidFill>
                <a:latin typeface="Garet"/>
              </a:rPr>
              <a:t>Ideal para pequenas e médias empresas que buscam uma solução de monitorização gratuita e flexível.</a:t>
            </a:r>
          </a:p>
        </p:txBody>
      </p:sp>
      <p:sp>
        <p:nvSpPr>
          <p:cNvPr name="Freeform 28" id="28"/>
          <p:cNvSpPr/>
          <p:nvPr/>
        </p:nvSpPr>
        <p:spPr>
          <a:xfrm flipH="true" flipV="false" rot="0">
            <a:off x="1028700" y="6427851"/>
            <a:ext cx="268028" cy="249997"/>
          </a:xfrm>
          <a:custGeom>
            <a:avLst/>
            <a:gdLst/>
            <a:ahLst/>
            <a:cxnLst/>
            <a:rect r="r" b="b" t="t" l="l"/>
            <a:pathLst>
              <a:path h="249997" w="268028">
                <a:moveTo>
                  <a:pt x="268028" y="0"/>
                </a:moveTo>
                <a:lnTo>
                  <a:pt x="0" y="0"/>
                </a:lnTo>
                <a:lnTo>
                  <a:pt x="0" y="249998"/>
                </a:lnTo>
                <a:lnTo>
                  <a:pt x="268028" y="249998"/>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29" id="29"/>
          <p:cNvSpPr txBox="true"/>
          <p:nvPr/>
        </p:nvSpPr>
        <p:spPr>
          <a:xfrm rot="0">
            <a:off x="1468890" y="7693250"/>
            <a:ext cx="3902313" cy="1647190"/>
          </a:xfrm>
          <a:prstGeom prst="rect">
            <a:avLst/>
          </a:prstGeom>
        </p:spPr>
        <p:txBody>
          <a:bodyPr anchor="t" rtlCol="false" tIns="0" lIns="0" bIns="0" rIns="0">
            <a:spAutoFit/>
          </a:bodyPr>
          <a:lstStyle/>
          <a:p>
            <a:pPr>
              <a:lnSpc>
                <a:spcPts val="2660"/>
              </a:lnSpc>
            </a:pPr>
            <a:r>
              <a:rPr lang="en-US" sz="1900">
                <a:solidFill>
                  <a:srgbClr val="FFFFFF"/>
                </a:solidFill>
                <a:latin typeface="Garet"/>
              </a:rPr>
              <a:t>É uma versão menos eficiente e mais limitada no que diz respeito a monitorização de hosts e serviços e utilização de recursos, como CPU.</a:t>
            </a:r>
          </a:p>
        </p:txBody>
      </p:sp>
      <p:sp>
        <p:nvSpPr>
          <p:cNvPr name="TextBox 30" id="30"/>
          <p:cNvSpPr txBox="true"/>
          <p:nvPr/>
        </p:nvSpPr>
        <p:spPr>
          <a:xfrm rot="0">
            <a:off x="7292428" y="3975325"/>
            <a:ext cx="4003663" cy="1980565"/>
          </a:xfrm>
          <a:prstGeom prst="rect">
            <a:avLst/>
          </a:prstGeom>
        </p:spPr>
        <p:txBody>
          <a:bodyPr anchor="t" rtlCol="false" tIns="0" lIns="0" bIns="0" rIns="0">
            <a:spAutoFit/>
          </a:bodyPr>
          <a:lstStyle/>
          <a:p>
            <a:pPr>
              <a:lnSpc>
                <a:spcPts val="2660"/>
              </a:lnSpc>
            </a:pPr>
            <a:r>
              <a:rPr lang="en-US" sz="1900">
                <a:solidFill>
                  <a:srgbClr val="FFFFFF"/>
                </a:solidFill>
                <a:latin typeface="Garet"/>
              </a:rPr>
              <a:t>Inclui recursos avançados de monitorização, como monitorização de nuvem, automação, gerenciamento de configuração, relatórios e visualizações personalizadas.</a:t>
            </a:r>
          </a:p>
        </p:txBody>
      </p:sp>
      <p:sp>
        <p:nvSpPr>
          <p:cNvPr name="TextBox 31" id="31"/>
          <p:cNvSpPr txBox="true"/>
          <p:nvPr/>
        </p:nvSpPr>
        <p:spPr>
          <a:xfrm rot="0">
            <a:off x="7292428" y="6108290"/>
            <a:ext cx="4003663" cy="1647190"/>
          </a:xfrm>
          <a:prstGeom prst="rect">
            <a:avLst/>
          </a:prstGeom>
        </p:spPr>
        <p:txBody>
          <a:bodyPr anchor="t" rtlCol="false" tIns="0" lIns="0" bIns="0" rIns="0">
            <a:spAutoFit/>
          </a:bodyPr>
          <a:lstStyle/>
          <a:p>
            <a:pPr>
              <a:lnSpc>
                <a:spcPts val="2660"/>
              </a:lnSpc>
            </a:pPr>
            <a:r>
              <a:rPr lang="en-US" sz="1900">
                <a:solidFill>
                  <a:srgbClr val="FFFFFF"/>
                </a:solidFill>
                <a:latin typeface="Garet"/>
              </a:rPr>
              <a:t>Possui suporte profissional da equipe do Checkmk, o que significa tempos de resposta mais rápidos e suporte mais especializado.</a:t>
            </a:r>
          </a:p>
        </p:txBody>
      </p:sp>
      <p:sp>
        <p:nvSpPr>
          <p:cNvPr name="Freeform 32" id="32"/>
          <p:cNvSpPr/>
          <p:nvPr/>
        </p:nvSpPr>
        <p:spPr>
          <a:xfrm flipH="true" flipV="false" rot="0">
            <a:off x="6795800" y="6254131"/>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3" id="33"/>
          <p:cNvSpPr/>
          <p:nvPr/>
        </p:nvSpPr>
        <p:spPr>
          <a:xfrm flipH="true" flipV="false" rot="0">
            <a:off x="6795800" y="8094803"/>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4" id="34"/>
          <p:cNvSpPr txBox="true"/>
          <p:nvPr/>
        </p:nvSpPr>
        <p:spPr>
          <a:xfrm rot="0">
            <a:off x="7292428" y="7907880"/>
            <a:ext cx="4003663" cy="1313815"/>
          </a:xfrm>
          <a:prstGeom prst="rect">
            <a:avLst/>
          </a:prstGeom>
        </p:spPr>
        <p:txBody>
          <a:bodyPr anchor="t" rtlCol="false" tIns="0" lIns="0" bIns="0" rIns="0">
            <a:spAutoFit/>
          </a:bodyPr>
          <a:lstStyle/>
          <a:p>
            <a:pPr>
              <a:lnSpc>
                <a:spcPts val="2660"/>
              </a:lnSpc>
            </a:pPr>
            <a:r>
              <a:rPr lang="en-US" sz="1900">
                <a:solidFill>
                  <a:srgbClr val="FFFFFF"/>
                </a:solidFill>
                <a:latin typeface="Garet"/>
              </a:rPr>
              <a:t>É adequado para empresas que precisam de monitorização abrangente e escalável, além de suporte técnico dedicado.</a:t>
            </a:r>
          </a:p>
        </p:txBody>
      </p:sp>
      <p:sp>
        <p:nvSpPr>
          <p:cNvPr name="Freeform 35" id="35"/>
          <p:cNvSpPr/>
          <p:nvPr/>
        </p:nvSpPr>
        <p:spPr>
          <a:xfrm flipH="true" flipV="false" rot="0">
            <a:off x="12629369" y="2820642"/>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36" id="36"/>
          <p:cNvSpPr/>
          <p:nvPr/>
        </p:nvSpPr>
        <p:spPr>
          <a:xfrm flipH="true" flipV="false" rot="0">
            <a:off x="12629369" y="5437255"/>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7" id="37"/>
          <p:cNvSpPr txBox="true"/>
          <p:nvPr/>
        </p:nvSpPr>
        <p:spPr>
          <a:xfrm rot="0">
            <a:off x="13125997" y="5364034"/>
            <a:ext cx="4003663" cy="1980565"/>
          </a:xfrm>
          <a:prstGeom prst="rect">
            <a:avLst/>
          </a:prstGeom>
        </p:spPr>
        <p:txBody>
          <a:bodyPr anchor="t" rtlCol="false" tIns="0" lIns="0" bIns="0" rIns="0">
            <a:spAutoFit/>
          </a:bodyPr>
          <a:lstStyle/>
          <a:p>
            <a:pPr>
              <a:lnSpc>
                <a:spcPts val="2660"/>
              </a:lnSpc>
            </a:pPr>
            <a:r>
              <a:rPr lang="en-US" sz="1900">
                <a:solidFill>
                  <a:srgbClr val="FFFFFF"/>
                </a:solidFill>
                <a:latin typeface="Garet"/>
              </a:rPr>
              <a:t>Disponibiliza o acesso ao push mode, no qual o push agent realiza a transmissão de dados por si só, sem que seja necessário que o servidor do checkmk realize algum request.</a:t>
            </a:r>
          </a:p>
        </p:txBody>
      </p:sp>
      <p:sp>
        <p:nvSpPr>
          <p:cNvPr name="Freeform 38" id="38"/>
          <p:cNvSpPr/>
          <p:nvPr/>
        </p:nvSpPr>
        <p:spPr>
          <a:xfrm flipH="true" flipV="false" rot="0">
            <a:off x="12629369" y="7755480"/>
            <a:ext cx="268028" cy="249997"/>
          </a:xfrm>
          <a:custGeom>
            <a:avLst/>
            <a:gdLst/>
            <a:ahLst/>
            <a:cxnLst/>
            <a:rect r="r" b="b" t="t" l="l"/>
            <a:pathLst>
              <a:path h="249997" w="268028">
                <a:moveTo>
                  <a:pt x="268028" y="0"/>
                </a:moveTo>
                <a:lnTo>
                  <a:pt x="0" y="0"/>
                </a:lnTo>
                <a:lnTo>
                  <a:pt x="0" y="249997"/>
                </a:lnTo>
                <a:lnTo>
                  <a:pt x="268028" y="249997"/>
                </a:lnTo>
                <a:lnTo>
                  <a:pt x="26802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39" id="39"/>
          <p:cNvSpPr txBox="true"/>
          <p:nvPr/>
        </p:nvSpPr>
        <p:spPr>
          <a:xfrm rot="0">
            <a:off x="13125997" y="7554149"/>
            <a:ext cx="4003663" cy="1980565"/>
          </a:xfrm>
          <a:prstGeom prst="rect">
            <a:avLst/>
          </a:prstGeom>
        </p:spPr>
        <p:txBody>
          <a:bodyPr anchor="t" rtlCol="false" tIns="0" lIns="0" bIns="0" rIns="0">
            <a:spAutoFit/>
          </a:bodyPr>
          <a:lstStyle/>
          <a:p>
            <a:pPr>
              <a:lnSpc>
                <a:spcPts val="2660"/>
              </a:lnSpc>
            </a:pPr>
            <a:r>
              <a:rPr lang="en-US" sz="1900">
                <a:solidFill>
                  <a:srgbClr val="FFFFFF"/>
                </a:solidFill>
                <a:latin typeface="Garet"/>
              </a:rPr>
              <a:t>Permite o auto-registo de hosts, sem que seja necessário configurá-los manualmente. Estes podem ser objetos criados por AWS, GCP ou Azure, por exemplo.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3662384"/>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9705109"/>
            <a:ext cx="18288000" cy="1163782"/>
            <a:chOff x="0" y="0"/>
            <a:chExt cx="24384000" cy="1551709"/>
          </a:xfrm>
        </p:grpSpPr>
        <p:sp>
          <p:nvSpPr>
            <p:cNvPr name="Freeform 4" id="4"/>
            <p:cNvSpPr/>
            <p:nvPr/>
          </p:nvSpPr>
          <p:spPr>
            <a:xfrm flipH="false" flipV="false" rot="0">
              <a:off x="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128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256000" y="0"/>
              <a:ext cx="8128000" cy="1551709"/>
            </a:xfrm>
            <a:custGeom>
              <a:avLst/>
              <a:gdLst/>
              <a:ahLst/>
              <a:cxnLst/>
              <a:rect r="r" b="b" t="t" l="l"/>
              <a:pathLst>
                <a:path h="1551709" w="8128000">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7" id="7"/>
          <p:cNvGrpSpPr/>
          <p:nvPr/>
        </p:nvGrpSpPr>
        <p:grpSpPr>
          <a:xfrm rot="0">
            <a:off x="2669076" y="1819100"/>
            <a:ext cx="12949847" cy="7245757"/>
            <a:chOff x="0" y="0"/>
            <a:chExt cx="3410659" cy="1908347"/>
          </a:xfrm>
        </p:grpSpPr>
        <p:sp>
          <p:nvSpPr>
            <p:cNvPr name="Freeform 8" id="8"/>
            <p:cNvSpPr/>
            <p:nvPr/>
          </p:nvSpPr>
          <p:spPr>
            <a:xfrm flipH="false" flipV="false" rot="0">
              <a:off x="0" y="0"/>
              <a:ext cx="3410659" cy="1908347"/>
            </a:xfrm>
            <a:custGeom>
              <a:avLst/>
              <a:gdLst/>
              <a:ahLst/>
              <a:cxnLst/>
              <a:rect r="r" b="b" t="t" l="l"/>
              <a:pathLst>
                <a:path h="1908347" w="3410659">
                  <a:moveTo>
                    <a:pt x="29294" y="0"/>
                  </a:moveTo>
                  <a:lnTo>
                    <a:pt x="3381365" y="0"/>
                  </a:lnTo>
                  <a:cubicBezTo>
                    <a:pt x="3389135" y="0"/>
                    <a:pt x="3396586" y="3086"/>
                    <a:pt x="3402079" y="8580"/>
                  </a:cubicBezTo>
                  <a:cubicBezTo>
                    <a:pt x="3407573" y="14074"/>
                    <a:pt x="3410659" y="21525"/>
                    <a:pt x="3410659" y="29294"/>
                  </a:cubicBezTo>
                  <a:lnTo>
                    <a:pt x="3410659" y="1879053"/>
                  </a:lnTo>
                  <a:cubicBezTo>
                    <a:pt x="3410659" y="1895232"/>
                    <a:pt x="3397544" y="1908347"/>
                    <a:pt x="3381365" y="1908347"/>
                  </a:cubicBezTo>
                  <a:lnTo>
                    <a:pt x="29294" y="1908347"/>
                  </a:lnTo>
                  <a:cubicBezTo>
                    <a:pt x="21525" y="1908347"/>
                    <a:pt x="14074" y="1905261"/>
                    <a:pt x="8580" y="1899767"/>
                  </a:cubicBezTo>
                  <a:cubicBezTo>
                    <a:pt x="3086" y="1894274"/>
                    <a:pt x="0" y="1886823"/>
                    <a:pt x="0" y="1879053"/>
                  </a:cubicBezTo>
                  <a:lnTo>
                    <a:pt x="0" y="29294"/>
                  </a:lnTo>
                  <a:cubicBezTo>
                    <a:pt x="0" y="21525"/>
                    <a:pt x="3086" y="14074"/>
                    <a:pt x="8580" y="8580"/>
                  </a:cubicBezTo>
                  <a:cubicBezTo>
                    <a:pt x="14074" y="3086"/>
                    <a:pt x="21525" y="0"/>
                    <a:pt x="29294" y="0"/>
                  </a:cubicBezTo>
                  <a:close/>
                </a:path>
              </a:pathLst>
            </a:custGeom>
            <a:solidFill>
              <a:srgbClr val="000000"/>
            </a:solidFill>
            <a:ln w="47625">
              <a:solidFill>
                <a:srgbClr val="21EF80"/>
              </a:solidFill>
            </a:ln>
          </p:spPr>
        </p:sp>
        <p:sp>
          <p:nvSpPr>
            <p:cNvPr name="TextBox 9" id="9"/>
            <p:cNvSpPr txBox="true"/>
            <p:nvPr/>
          </p:nvSpPr>
          <p:spPr>
            <a:xfrm>
              <a:off x="0" y="-57150"/>
              <a:ext cx="812800" cy="869950"/>
            </a:xfrm>
            <a:prstGeom prst="rect">
              <a:avLst/>
            </a:prstGeom>
          </p:spPr>
          <p:txBody>
            <a:bodyPr anchor="ctr" rtlCol="false" tIns="254000" lIns="254000" bIns="254000" rIns="254000"/>
            <a:lstStyle/>
            <a:p>
              <a:pPr>
                <a:lnSpc>
                  <a:spcPts val="3359"/>
                </a:lnSpc>
              </a:pPr>
              <a:r>
                <a:rPr lang="en-US" sz="2399">
                  <a:solidFill>
                    <a:srgbClr val="FFFFFF"/>
                  </a:solidFill>
                  <a:latin typeface="Arimo"/>
                </a:rPr>
                <a:t>Para realizar o download e a instalação do Checkmk, é fundamental preparar o ambiente do sistema operacional e instalar as dependências necessárias, como o Python e outras bibliotecas específicas do sistema. Essa etapa é essencial para garantir o correto funcionamento do Checkmk em sua máquina.</a:t>
              </a:r>
            </a:p>
            <a:p>
              <a:pPr>
                <a:lnSpc>
                  <a:spcPts val="3359"/>
                </a:lnSpc>
              </a:pPr>
              <a:r>
                <a:rPr lang="en-US" sz="2399">
                  <a:solidFill>
                    <a:srgbClr val="FFFFFF"/>
                  </a:solidFill>
                  <a:latin typeface="Arimo"/>
                </a:rPr>
                <a:t>Após a conclusão das preparações, acesse a página oficial do Checkmk e faça o download da versão que melhor se adequa às suas necessidades. Existem várias opções disponíveis, como a versão "Raw Edition", que é gratuita e de código aberto, ou as versões "Enterprise" e "Cloud", que oferecem recursos adicionais para ambientes empresariais e de nuvem. É importante escolher a versão correta para o seu sistema operacional.</a:t>
              </a:r>
            </a:p>
            <a:p>
              <a:pPr>
                <a:lnSpc>
                  <a:spcPts val="3359"/>
                </a:lnSpc>
              </a:pPr>
              <a:r>
                <a:rPr lang="en-US" sz="2399">
                  <a:solidFill>
                    <a:srgbClr val="FFFFFF"/>
                  </a:solidFill>
                  <a:latin typeface="Arimo"/>
                </a:rPr>
                <a:t>Lembre-se de que o servidor do Checkmk requer um kernel Linux para funcionar corretamente. No entanto, isso não significa que você não pode monitorar sistemas Windows e macOS. O servidor central do Checkmk pode estar localizado em uma máquina Linux ou em um contêiner, enquanto você ainda pode monitorar e gerenciar hosts Windows e macOS. Isso permite uma integração eficiente do Checkmk em ambientes heterogêneos.</a:t>
              </a:r>
            </a:p>
          </p:txBody>
        </p:sp>
      </p:grpSp>
      <p:sp>
        <p:nvSpPr>
          <p:cNvPr name="TextBox 10" id="10"/>
          <p:cNvSpPr txBox="true"/>
          <p:nvPr/>
        </p:nvSpPr>
        <p:spPr>
          <a:xfrm rot="0">
            <a:off x="3931661" y="677227"/>
            <a:ext cx="10424678" cy="693421"/>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DOWNLOAD E INSTALAÇÃO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85970" y="3257178"/>
            <a:ext cx="18473970" cy="10391608"/>
          </a:xfrm>
          <a:custGeom>
            <a:avLst/>
            <a:gdLst/>
            <a:ahLst/>
            <a:cxnLst/>
            <a:rect r="r" b="b" t="t" l="l"/>
            <a:pathLst>
              <a:path h="10391608" w="18473970">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3931661" y="677227"/>
            <a:ext cx="10424678" cy="693421"/>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DOWNLOAD E INSTALAÇÃO</a:t>
            </a:r>
          </a:p>
        </p:txBody>
      </p:sp>
      <p:grpSp>
        <p:nvGrpSpPr>
          <p:cNvPr name="Group 4" id="4"/>
          <p:cNvGrpSpPr/>
          <p:nvPr/>
        </p:nvGrpSpPr>
        <p:grpSpPr>
          <a:xfrm rot="0">
            <a:off x="2956695" y="2707113"/>
            <a:ext cx="12188641" cy="2216557"/>
            <a:chOff x="0" y="0"/>
            <a:chExt cx="3210177" cy="583785"/>
          </a:xfrm>
        </p:grpSpPr>
        <p:sp>
          <p:nvSpPr>
            <p:cNvPr name="Freeform 5" id="5"/>
            <p:cNvSpPr/>
            <p:nvPr/>
          </p:nvSpPr>
          <p:spPr>
            <a:xfrm flipH="false" flipV="false" rot="0">
              <a:off x="0" y="0"/>
              <a:ext cx="3210177" cy="583785"/>
            </a:xfrm>
            <a:custGeom>
              <a:avLst/>
              <a:gdLst/>
              <a:ahLst/>
              <a:cxnLst/>
              <a:rect r="r" b="b" t="t" l="l"/>
              <a:pathLst>
                <a:path h="583785" w="3210177">
                  <a:moveTo>
                    <a:pt x="13339" y="0"/>
                  </a:moveTo>
                  <a:lnTo>
                    <a:pt x="3196838" y="0"/>
                  </a:lnTo>
                  <a:cubicBezTo>
                    <a:pt x="3204205" y="0"/>
                    <a:pt x="3210177" y="5972"/>
                    <a:pt x="3210177" y="13339"/>
                  </a:cubicBezTo>
                  <a:lnTo>
                    <a:pt x="3210177" y="570446"/>
                  </a:lnTo>
                  <a:cubicBezTo>
                    <a:pt x="3210177" y="577813"/>
                    <a:pt x="3204205" y="583785"/>
                    <a:pt x="3196838" y="583785"/>
                  </a:cubicBezTo>
                  <a:lnTo>
                    <a:pt x="13339" y="583785"/>
                  </a:lnTo>
                  <a:cubicBezTo>
                    <a:pt x="5972" y="583785"/>
                    <a:pt x="0" y="577813"/>
                    <a:pt x="0" y="570446"/>
                  </a:cubicBezTo>
                  <a:lnTo>
                    <a:pt x="0" y="13339"/>
                  </a:lnTo>
                  <a:cubicBezTo>
                    <a:pt x="0" y="5972"/>
                    <a:pt x="5972" y="0"/>
                    <a:pt x="13339" y="0"/>
                  </a:cubicBezTo>
                  <a:close/>
                </a:path>
              </a:pathLst>
            </a:custGeom>
            <a:solidFill>
              <a:srgbClr val="000000"/>
            </a:solidFill>
            <a:ln w="47625">
              <a:solidFill>
                <a:srgbClr val="21EF80"/>
              </a:solidFill>
            </a:ln>
          </p:spPr>
        </p:sp>
        <p:sp>
          <p:nvSpPr>
            <p:cNvPr name="TextBox 6" id="6"/>
            <p:cNvSpPr txBox="true"/>
            <p:nvPr/>
          </p:nvSpPr>
          <p:spPr>
            <a:xfrm>
              <a:off x="0" y="-57150"/>
              <a:ext cx="812800" cy="869950"/>
            </a:xfrm>
            <a:prstGeom prst="rect">
              <a:avLst/>
            </a:prstGeom>
          </p:spPr>
          <p:txBody>
            <a:bodyPr anchor="t" rtlCol="false" tIns="254000" lIns="254000" bIns="254000" rIns="254000"/>
            <a:lstStyle/>
            <a:p>
              <a:pPr>
                <a:lnSpc>
                  <a:spcPts val="3359"/>
                </a:lnSpc>
              </a:pPr>
              <a:r>
                <a:rPr lang="en-US" sz="2400">
                  <a:solidFill>
                    <a:srgbClr val="FFFFFF"/>
                  </a:solidFill>
                  <a:latin typeface="Arimo"/>
                </a:rPr>
                <a:t>Podemos transferir o pacote checkmk para dentro do nosso sistema linux com o   comando:</a:t>
              </a:r>
            </a:p>
            <a:p>
              <a:pPr>
                <a:lnSpc>
                  <a:spcPts val="3359"/>
                </a:lnSpc>
              </a:pPr>
              <a:r>
                <a:rPr lang="en-US" sz="2400">
                  <a:solidFill>
                    <a:srgbClr val="FFFFFF"/>
                  </a:solidFill>
                  <a:latin typeface="Arimo"/>
                </a:rPr>
                <a:t>  # sudo wget https://download.checkmk.com/checkmk/"VERSÃO_CHECKMK".deb</a:t>
              </a:r>
            </a:p>
            <a:p>
              <a:pPr>
                <a:lnSpc>
                  <a:spcPts val="3359"/>
                </a:lnSpc>
              </a:pPr>
              <a:r>
                <a:rPr lang="en-US" sz="2400">
                  <a:solidFill>
                    <a:srgbClr val="FFFFFF"/>
                  </a:solidFill>
                  <a:latin typeface="Arimo"/>
                </a:rPr>
                <a:t> Especificando a versão de checkmk que desejamos.</a:t>
              </a:r>
            </a:p>
          </p:txBody>
        </p:sp>
      </p:grpSp>
      <p:sp>
        <p:nvSpPr>
          <p:cNvPr name="TextBox 7" id="7"/>
          <p:cNvSpPr txBox="true"/>
          <p:nvPr/>
        </p:nvSpPr>
        <p:spPr>
          <a:xfrm rot="0">
            <a:off x="7547578" y="1755115"/>
            <a:ext cx="3006875"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download</a:t>
            </a:r>
          </a:p>
        </p:txBody>
      </p:sp>
      <p:sp>
        <p:nvSpPr>
          <p:cNvPr name="TextBox 8" id="8"/>
          <p:cNvSpPr txBox="true"/>
          <p:nvPr/>
        </p:nvSpPr>
        <p:spPr>
          <a:xfrm rot="0">
            <a:off x="7344877" y="5304670"/>
            <a:ext cx="3412275"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Instalação</a:t>
            </a:r>
          </a:p>
        </p:txBody>
      </p:sp>
      <p:grpSp>
        <p:nvGrpSpPr>
          <p:cNvPr name="Group 9" id="9"/>
          <p:cNvGrpSpPr/>
          <p:nvPr/>
        </p:nvGrpSpPr>
        <p:grpSpPr>
          <a:xfrm rot="0">
            <a:off x="2956695" y="6259075"/>
            <a:ext cx="12188641" cy="3054757"/>
            <a:chOff x="0" y="0"/>
            <a:chExt cx="3210177" cy="804545"/>
          </a:xfrm>
        </p:grpSpPr>
        <p:sp>
          <p:nvSpPr>
            <p:cNvPr name="Freeform 10" id="10"/>
            <p:cNvSpPr/>
            <p:nvPr/>
          </p:nvSpPr>
          <p:spPr>
            <a:xfrm flipH="false" flipV="false" rot="0">
              <a:off x="0" y="0"/>
              <a:ext cx="3210177" cy="804545"/>
            </a:xfrm>
            <a:custGeom>
              <a:avLst/>
              <a:gdLst/>
              <a:ahLst/>
              <a:cxnLst/>
              <a:rect r="r" b="b" t="t" l="l"/>
              <a:pathLst>
                <a:path h="804545" w="3210177">
                  <a:moveTo>
                    <a:pt x="13339" y="0"/>
                  </a:moveTo>
                  <a:lnTo>
                    <a:pt x="3196838" y="0"/>
                  </a:lnTo>
                  <a:cubicBezTo>
                    <a:pt x="3204205" y="0"/>
                    <a:pt x="3210177" y="5972"/>
                    <a:pt x="3210177" y="13339"/>
                  </a:cubicBezTo>
                  <a:lnTo>
                    <a:pt x="3210177" y="791206"/>
                  </a:lnTo>
                  <a:cubicBezTo>
                    <a:pt x="3210177" y="798573"/>
                    <a:pt x="3204205" y="804545"/>
                    <a:pt x="3196838" y="804545"/>
                  </a:cubicBezTo>
                  <a:lnTo>
                    <a:pt x="13339" y="804545"/>
                  </a:lnTo>
                  <a:cubicBezTo>
                    <a:pt x="5972" y="804545"/>
                    <a:pt x="0" y="798573"/>
                    <a:pt x="0" y="791206"/>
                  </a:cubicBezTo>
                  <a:lnTo>
                    <a:pt x="0" y="13339"/>
                  </a:lnTo>
                  <a:cubicBezTo>
                    <a:pt x="0" y="5972"/>
                    <a:pt x="5972" y="0"/>
                    <a:pt x="13339" y="0"/>
                  </a:cubicBezTo>
                  <a:close/>
                </a:path>
              </a:pathLst>
            </a:custGeom>
            <a:solidFill>
              <a:srgbClr val="000000"/>
            </a:solidFill>
            <a:ln w="47625">
              <a:solidFill>
                <a:srgbClr val="21EF80"/>
              </a:solidFill>
            </a:ln>
          </p:spPr>
        </p:sp>
        <p:sp>
          <p:nvSpPr>
            <p:cNvPr name="TextBox 11" id="11"/>
            <p:cNvSpPr txBox="true"/>
            <p:nvPr/>
          </p:nvSpPr>
          <p:spPr>
            <a:xfrm>
              <a:off x="0" y="-57150"/>
              <a:ext cx="812800" cy="869950"/>
            </a:xfrm>
            <a:prstGeom prst="rect">
              <a:avLst/>
            </a:prstGeom>
          </p:spPr>
          <p:txBody>
            <a:bodyPr anchor="t" rtlCol="false" tIns="254000" lIns="254000" bIns="254000" rIns="254000"/>
            <a:lstStyle/>
            <a:p>
              <a:pPr>
                <a:lnSpc>
                  <a:spcPts val="3359"/>
                </a:lnSpc>
              </a:pPr>
              <a:r>
                <a:rPr lang="en-US" sz="2400">
                  <a:solidFill>
                    <a:srgbClr val="FFFFFF"/>
                  </a:solidFill>
                  <a:latin typeface="Arimo"/>
                </a:rPr>
                <a:t>A instalação é realizada de forma semelhante ao download, agora utilizaremos o gerenciador de pacotes disponibilizado pela nossa distribuição linux:</a:t>
              </a:r>
            </a:p>
            <a:p>
              <a:pPr>
                <a:lnSpc>
                  <a:spcPts val="3359"/>
                </a:lnSpc>
              </a:pPr>
              <a:r>
                <a:rPr lang="en-US" sz="2400">
                  <a:solidFill>
                    <a:srgbClr val="FFFFFF"/>
                  </a:solidFill>
                  <a:latin typeface="Arimo"/>
                </a:rPr>
                <a:t>  # sudo apt install ./check-mk-raw-2.2.0p7_0.jammy_amd64.deb</a:t>
              </a:r>
            </a:p>
            <a:p>
              <a:pPr>
                <a:lnSpc>
                  <a:spcPts val="3359"/>
                </a:lnSpc>
              </a:pPr>
              <a:r>
                <a:rPr lang="en-US" sz="2400">
                  <a:solidFill>
                    <a:srgbClr val="FFFFFF"/>
                  </a:solidFill>
                  <a:latin typeface="Arimo"/>
                </a:rPr>
                <a:t>Agora podemos testar se a instalação foi efetuada corretamente com o comando:</a:t>
              </a:r>
            </a:p>
            <a:p>
              <a:pPr>
                <a:lnSpc>
                  <a:spcPts val="3359"/>
                </a:lnSpc>
              </a:pPr>
              <a:r>
                <a:rPr lang="en-US" sz="2400">
                  <a:solidFill>
                    <a:srgbClr val="FFFFFF"/>
                  </a:solidFill>
                  <a:latin typeface="Arimo"/>
                </a:rPr>
                <a:t>  # omd version</a:t>
              </a:r>
            </a:p>
            <a:p>
              <a:pPr>
                <a:lnSpc>
                  <a:spcPts val="3359"/>
                </a:lnSpc>
              </a:pPr>
              <a:r>
                <a:rPr lang="en-US" sz="2400">
                  <a:solidFill>
                    <a:srgbClr val="FFFFFF"/>
                  </a:solidFill>
                  <a:latin typeface="Arimo"/>
                </a:rPr>
                <a:t>O output deve apresentar a versão instalada do checkmk.</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6262714" y="586096"/>
            <a:ext cx="5762571" cy="1331596"/>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INTERFACE DE UTILIZADOR</a:t>
            </a:r>
          </a:p>
        </p:txBody>
      </p:sp>
      <p:sp>
        <p:nvSpPr>
          <p:cNvPr name="TextBox 3" id="3"/>
          <p:cNvSpPr txBox="true"/>
          <p:nvPr/>
        </p:nvSpPr>
        <p:spPr>
          <a:xfrm rot="0">
            <a:off x="709806" y="2818918"/>
            <a:ext cx="4628373" cy="6307298"/>
          </a:xfrm>
          <a:prstGeom prst="rect">
            <a:avLst/>
          </a:prstGeom>
        </p:spPr>
        <p:txBody>
          <a:bodyPr anchor="t" rtlCol="false" tIns="0" lIns="0" bIns="0" rIns="0">
            <a:spAutoFit/>
          </a:bodyPr>
          <a:lstStyle/>
          <a:p>
            <a:pPr>
              <a:lnSpc>
                <a:spcPts val="3154"/>
              </a:lnSpc>
            </a:pPr>
            <a:r>
              <a:rPr lang="en-US" sz="2253">
                <a:solidFill>
                  <a:srgbClr val="FFFFFF"/>
                </a:solidFill>
                <a:latin typeface="Garet"/>
              </a:rPr>
              <a:t>Logo após realizar o login pela primeira vez no checkmk somos redirecionados para a main dashbord, que inicialmente estará vazia pois ainda não adicionamos nenhum host, o sistema de busca dentro do checkmk é do tipo "breadcrumbs", ou seja, um modelo hierárquico. Os menus no Checkmk são sempre específicos ao contexto, ou seja, você encontrará apenas entradas de menu para ações que fazem sentido na página atual.</a:t>
            </a:r>
          </a:p>
        </p:txBody>
      </p:sp>
      <p:sp>
        <p:nvSpPr>
          <p:cNvPr name="Freeform 4" id="4"/>
          <p:cNvSpPr/>
          <p:nvPr/>
        </p:nvSpPr>
        <p:spPr>
          <a:xfrm flipH="false" flipV="false" rot="0">
            <a:off x="6333368" y="3384625"/>
            <a:ext cx="10925932" cy="5213984"/>
          </a:xfrm>
          <a:custGeom>
            <a:avLst/>
            <a:gdLst/>
            <a:ahLst/>
            <a:cxnLst/>
            <a:rect r="r" b="b" t="t" l="l"/>
            <a:pathLst>
              <a:path h="5213984" w="10925932">
                <a:moveTo>
                  <a:pt x="0" y="0"/>
                </a:moveTo>
                <a:lnTo>
                  <a:pt x="10925932" y="0"/>
                </a:lnTo>
                <a:lnTo>
                  <a:pt x="10925932" y="5213984"/>
                </a:lnTo>
                <a:lnTo>
                  <a:pt x="0" y="5213984"/>
                </a:lnTo>
                <a:lnTo>
                  <a:pt x="0" y="0"/>
                </a:lnTo>
                <a:close/>
              </a:path>
            </a:pathLst>
          </a:custGeom>
          <a:blipFill>
            <a:blip r:embed="rId2"/>
            <a:stretch>
              <a:fillRect l="0" t="0" r="0" b="0"/>
            </a:stretch>
          </a:blipFill>
        </p:spPr>
      </p:sp>
      <p:pic>
        <p:nvPicPr>
          <p:cNvPr name="Picture 5" id="5"/>
          <p:cNvPicPr>
            <a:picLocks noChangeAspect="true"/>
          </p:cNvPicPr>
          <p:nvPr/>
        </p:nvPicPr>
        <p:blipFill>
          <a:blip r:embed="rId3"/>
          <a:srcRect l="0" t="0" r="0" b="0"/>
          <a:stretch>
            <a:fillRect/>
          </a:stretch>
        </p:blipFill>
        <p:spPr>
          <a:xfrm flipH="false" flipV="false" rot="0">
            <a:off x="1028700" y="595621"/>
            <a:ext cx="894639" cy="542804"/>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0">
            <a:off x="15388254" y="467386"/>
            <a:ext cx="1871046" cy="561314"/>
          </a:xfrm>
          <a:prstGeom prst="rect">
            <a:avLst/>
          </a:prstGeom>
        </p:spPr>
      </p:pic>
      <p:sp>
        <p:nvSpPr>
          <p:cNvPr name="TextBox 7" id="7"/>
          <p:cNvSpPr txBox="true"/>
          <p:nvPr/>
        </p:nvSpPr>
        <p:spPr>
          <a:xfrm rot="0">
            <a:off x="9415220" y="2503640"/>
            <a:ext cx="4762228"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MAIN DASHBOARD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95621"/>
            <a:ext cx="894639" cy="5428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88254" y="467386"/>
            <a:ext cx="1871046" cy="561314"/>
          </a:xfrm>
          <a:prstGeom prst="rect">
            <a:avLst/>
          </a:prstGeom>
        </p:spPr>
      </p:pic>
      <p:sp>
        <p:nvSpPr>
          <p:cNvPr name="TextBox 4" id="4"/>
          <p:cNvSpPr txBox="true"/>
          <p:nvPr/>
        </p:nvSpPr>
        <p:spPr>
          <a:xfrm rot="0">
            <a:off x="6262714" y="586096"/>
            <a:ext cx="5762571" cy="1331596"/>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INTERFACE DE UTILIZADOR</a:t>
            </a:r>
          </a:p>
        </p:txBody>
      </p:sp>
      <p:sp>
        <p:nvSpPr>
          <p:cNvPr name="TextBox 5" id="5"/>
          <p:cNvSpPr txBox="true"/>
          <p:nvPr/>
        </p:nvSpPr>
        <p:spPr>
          <a:xfrm rot="0">
            <a:off x="3948528" y="2818918"/>
            <a:ext cx="4628373" cy="6307298"/>
          </a:xfrm>
          <a:prstGeom prst="rect">
            <a:avLst/>
          </a:prstGeom>
        </p:spPr>
        <p:txBody>
          <a:bodyPr anchor="t" rtlCol="false" tIns="0" lIns="0" bIns="0" rIns="0">
            <a:spAutoFit/>
          </a:bodyPr>
          <a:lstStyle/>
          <a:p>
            <a:pPr>
              <a:lnSpc>
                <a:spcPts val="3154"/>
              </a:lnSpc>
            </a:pPr>
            <a:r>
              <a:rPr lang="en-US" sz="2253">
                <a:solidFill>
                  <a:srgbClr val="FFFFFF"/>
                </a:solidFill>
                <a:latin typeface="Garet"/>
              </a:rPr>
              <a:t>Neste menu, você encontrará as ferramentas que fornecerão respostas para suas perguntas de monitorização. O menu é subdividido de acordo com os tópicos. Você encontrará os itens do menu listados abaixo de cada tópico.</a:t>
            </a:r>
          </a:p>
          <a:p>
            <a:pPr>
              <a:lnSpc>
                <a:spcPts val="3154"/>
              </a:lnSpc>
            </a:pPr>
            <a:r>
              <a:rPr lang="en-US" sz="2253">
                <a:solidFill>
                  <a:srgbClr val="FFFFFF"/>
                </a:solidFill>
                <a:latin typeface="Garet"/>
              </a:rPr>
              <a:t>Após selecionar uma das opções no menu Monitor, as informações solicitadas geralmente são exibidas na página principal, seja na forma de dashboard ou como uma view.</a:t>
            </a:r>
          </a:p>
          <a:p>
            <a:pPr>
              <a:lnSpc>
                <a:spcPts val="3154"/>
              </a:lnSpc>
            </a:pPr>
          </a:p>
        </p:txBody>
      </p:sp>
      <p:sp>
        <p:nvSpPr>
          <p:cNvPr name="TextBox 6" id="6"/>
          <p:cNvSpPr txBox="true"/>
          <p:nvPr/>
        </p:nvSpPr>
        <p:spPr>
          <a:xfrm rot="0">
            <a:off x="11371007" y="2255038"/>
            <a:ext cx="2431175"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MONITOR</a:t>
            </a:r>
          </a:p>
        </p:txBody>
      </p:sp>
      <p:sp>
        <p:nvSpPr>
          <p:cNvPr name="Freeform 7" id="7"/>
          <p:cNvSpPr/>
          <p:nvPr/>
        </p:nvSpPr>
        <p:spPr>
          <a:xfrm flipH="false" flipV="false" rot="0">
            <a:off x="10208176" y="3151575"/>
            <a:ext cx="4756837" cy="5974641"/>
          </a:xfrm>
          <a:custGeom>
            <a:avLst/>
            <a:gdLst/>
            <a:ahLst/>
            <a:cxnLst/>
            <a:rect r="r" b="b" t="t" l="l"/>
            <a:pathLst>
              <a:path h="5974641" w="4756837">
                <a:moveTo>
                  <a:pt x="0" y="0"/>
                </a:moveTo>
                <a:lnTo>
                  <a:pt x="4756837" y="0"/>
                </a:lnTo>
                <a:lnTo>
                  <a:pt x="4756837" y="5974641"/>
                </a:lnTo>
                <a:lnTo>
                  <a:pt x="0" y="5974641"/>
                </a:lnTo>
                <a:lnTo>
                  <a:pt x="0" y="0"/>
                </a:lnTo>
                <a:close/>
              </a:path>
            </a:pathLst>
          </a:custGeom>
          <a:blipFill>
            <a:blip r:embed="rId4"/>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95621"/>
            <a:ext cx="894639" cy="5428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88254" y="467386"/>
            <a:ext cx="1871046" cy="561314"/>
          </a:xfrm>
          <a:prstGeom prst="rect">
            <a:avLst/>
          </a:prstGeom>
        </p:spPr>
      </p:pic>
      <p:sp>
        <p:nvSpPr>
          <p:cNvPr name="Freeform 4" id="4"/>
          <p:cNvSpPr/>
          <p:nvPr/>
        </p:nvSpPr>
        <p:spPr>
          <a:xfrm flipH="false" flipV="false" rot="0">
            <a:off x="11002184" y="3295168"/>
            <a:ext cx="3154724" cy="5275798"/>
          </a:xfrm>
          <a:custGeom>
            <a:avLst/>
            <a:gdLst/>
            <a:ahLst/>
            <a:cxnLst/>
            <a:rect r="r" b="b" t="t" l="l"/>
            <a:pathLst>
              <a:path h="5275798" w="3154724">
                <a:moveTo>
                  <a:pt x="0" y="0"/>
                </a:moveTo>
                <a:lnTo>
                  <a:pt x="3154724" y="0"/>
                </a:lnTo>
                <a:lnTo>
                  <a:pt x="3154724" y="5275797"/>
                </a:lnTo>
                <a:lnTo>
                  <a:pt x="0" y="5275797"/>
                </a:lnTo>
                <a:lnTo>
                  <a:pt x="0" y="0"/>
                </a:lnTo>
                <a:close/>
              </a:path>
            </a:pathLst>
          </a:custGeom>
          <a:blipFill>
            <a:blip r:embed="rId4"/>
            <a:stretch>
              <a:fillRect l="0" t="0" r="0" b="0"/>
            </a:stretch>
          </a:blipFill>
        </p:spPr>
      </p:sp>
      <p:sp>
        <p:nvSpPr>
          <p:cNvPr name="TextBox 5" id="5"/>
          <p:cNvSpPr txBox="true"/>
          <p:nvPr/>
        </p:nvSpPr>
        <p:spPr>
          <a:xfrm rot="0">
            <a:off x="6262714" y="586096"/>
            <a:ext cx="5762571" cy="1331596"/>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INTERFACE DE UTILIZADOR</a:t>
            </a:r>
          </a:p>
        </p:txBody>
      </p:sp>
      <p:sp>
        <p:nvSpPr>
          <p:cNvPr name="TextBox 6" id="6"/>
          <p:cNvSpPr txBox="true"/>
          <p:nvPr/>
        </p:nvSpPr>
        <p:spPr>
          <a:xfrm rot="0">
            <a:off x="3948528" y="2818918"/>
            <a:ext cx="4628373" cy="4330286"/>
          </a:xfrm>
          <a:prstGeom prst="rect">
            <a:avLst/>
          </a:prstGeom>
        </p:spPr>
        <p:txBody>
          <a:bodyPr anchor="t" rtlCol="false" tIns="0" lIns="0" bIns="0" rIns="0">
            <a:spAutoFit/>
          </a:bodyPr>
          <a:lstStyle/>
          <a:p>
            <a:pPr>
              <a:lnSpc>
                <a:spcPts val="3154"/>
              </a:lnSpc>
            </a:pPr>
            <a:r>
              <a:rPr lang="en-US" sz="2253">
                <a:solidFill>
                  <a:srgbClr val="FFFFFF"/>
                </a:solidFill>
                <a:latin typeface="Garet"/>
              </a:rPr>
              <a:t>A aba Customize nos permite criar views e dashboards personalizados, tornando assim a monitorização mais eficiente e direcionada aos nossos interesses e necessidades. Além disso, esse menu permite a criação de novos tópicos e Bookmark lists que podem ser acessadas via sidebar.</a:t>
            </a:r>
          </a:p>
        </p:txBody>
      </p:sp>
      <p:sp>
        <p:nvSpPr>
          <p:cNvPr name="TextBox 7" id="7"/>
          <p:cNvSpPr txBox="true"/>
          <p:nvPr/>
        </p:nvSpPr>
        <p:spPr>
          <a:xfrm rot="0">
            <a:off x="11016282" y="2255038"/>
            <a:ext cx="3140626"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CUSTOMIZE</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1028700" y="595621"/>
            <a:ext cx="894639" cy="542804"/>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5388254" y="467386"/>
            <a:ext cx="1871046" cy="561314"/>
          </a:xfrm>
          <a:prstGeom prst="rect">
            <a:avLst/>
          </a:prstGeom>
        </p:spPr>
      </p:pic>
      <p:sp>
        <p:nvSpPr>
          <p:cNvPr name="Freeform 4" id="4"/>
          <p:cNvSpPr/>
          <p:nvPr/>
        </p:nvSpPr>
        <p:spPr>
          <a:xfrm flipH="false" flipV="false" rot="0">
            <a:off x="12251938" y="2743315"/>
            <a:ext cx="5165296" cy="6514985"/>
          </a:xfrm>
          <a:custGeom>
            <a:avLst/>
            <a:gdLst/>
            <a:ahLst/>
            <a:cxnLst/>
            <a:rect r="r" b="b" t="t" l="l"/>
            <a:pathLst>
              <a:path h="6514985" w="5165296">
                <a:moveTo>
                  <a:pt x="0" y="0"/>
                </a:moveTo>
                <a:lnTo>
                  <a:pt x="5165296" y="0"/>
                </a:lnTo>
                <a:lnTo>
                  <a:pt x="5165296" y="6514985"/>
                </a:lnTo>
                <a:lnTo>
                  <a:pt x="0" y="6514985"/>
                </a:lnTo>
                <a:lnTo>
                  <a:pt x="0" y="0"/>
                </a:lnTo>
                <a:close/>
              </a:path>
            </a:pathLst>
          </a:custGeom>
          <a:blipFill>
            <a:blip r:embed="rId4"/>
            <a:stretch>
              <a:fillRect l="0" t="0" r="0" b="0"/>
            </a:stretch>
          </a:blipFill>
        </p:spPr>
      </p:sp>
      <p:sp>
        <p:nvSpPr>
          <p:cNvPr name="TextBox 5" id="5"/>
          <p:cNvSpPr txBox="true"/>
          <p:nvPr/>
        </p:nvSpPr>
        <p:spPr>
          <a:xfrm rot="0">
            <a:off x="6262714" y="586096"/>
            <a:ext cx="5762571" cy="1331596"/>
          </a:xfrm>
          <a:prstGeom prst="rect">
            <a:avLst/>
          </a:prstGeom>
        </p:spPr>
        <p:txBody>
          <a:bodyPr anchor="t" rtlCol="false" tIns="0" lIns="0" bIns="0" rIns="0">
            <a:spAutoFit/>
          </a:bodyPr>
          <a:lstStyle/>
          <a:p>
            <a:pPr algn="ctr">
              <a:lnSpc>
                <a:spcPts val="5040"/>
              </a:lnSpc>
            </a:pPr>
            <a:r>
              <a:rPr lang="en-US" sz="4500">
                <a:solidFill>
                  <a:srgbClr val="FF63D8"/>
                </a:solidFill>
                <a:latin typeface="Arcade Gamer"/>
              </a:rPr>
              <a:t>INTERFACE DE UTILIZADOR</a:t>
            </a:r>
          </a:p>
        </p:txBody>
      </p:sp>
      <p:sp>
        <p:nvSpPr>
          <p:cNvPr name="TextBox 6" id="6"/>
          <p:cNvSpPr txBox="true"/>
          <p:nvPr/>
        </p:nvSpPr>
        <p:spPr>
          <a:xfrm rot="0">
            <a:off x="1028700" y="2321713"/>
            <a:ext cx="9711121" cy="7217427"/>
          </a:xfrm>
          <a:prstGeom prst="rect">
            <a:avLst/>
          </a:prstGeom>
        </p:spPr>
        <p:txBody>
          <a:bodyPr anchor="t" rtlCol="false" tIns="0" lIns="0" bIns="0" rIns="0">
            <a:spAutoFit/>
          </a:bodyPr>
          <a:lstStyle/>
          <a:p>
            <a:pPr>
              <a:lnSpc>
                <a:spcPts val="2885"/>
              </a:lnSpc>
            </a:pPr>
            <a:r>
              <a:rPr lang="en-US" sz="2060">
                <a:solidFill>
                  <a:srgbClr val="FFFFFF"/>
                </a:solidFill>
                <a:latin typeface="Garet"/>
              </a:rPr>
              <a:t>No menu de Setup, você pode realizar várias configurações essenciais para tornar o processo de monitorização eficiente e personalizado de acordo com suas necessidades. Aqui, você pode realizar a criação de hosts, definir regras de monitorização, configurar utilizadores e muito mais. É nesse menu que as configurações básicas e avançadas do Checkmk são realizadas.</a:t>
            </a:r>
          </a:p>
          <a:p>
            <a:pPr>
              <a:lnSpc>
                <a:spcPts val="2885"/>
              </a:lnSpc>
            </a:pPr>
            <a:r>
              <a:rPr lang="en-US" sz="2060">
                <a:solidFill>
                  <a:srgbClr val="FFFFFF"/>
                </a:solidFill>
                <a:latin typeface="Garet"/>
              </a:rPr>
              <a:t>Com o menu de Setup, você tem controle total sobre a monitorização da sua infraestrutura de TI. Você pode adicionar novos hosts e serviços para serem monitorados, criar regras para alertas e notificações, gerenciar permissões de acesso dos utilizadores e realizar outras configurações avançadas para otimizar o desempenho e a eficácia do Checkmk.</a:t>
            </a:r>
          </a:p>
          <a:p>
            <a:pPr>
              <a:lnSpc>
                <a:spcPts val="2885"/>
              </a:lnSpc>
            </a:pPr>
            <a:r>
              <a:rPr lang="en-US" sz="2060">
                <a:solidFill>
                  <a:srgbClr val="FFFFFF"/>
                </a:solidFill>
                <a:latin typeface="Garet"/>
              </a:rPr>
              <a:t>Este é um local central para personalizar e ajustar a monitorização de acordo com as especificidades do seu ambiente, garantindo que você obtenha as informações necessárias para a gestão eficiente dos recursos e a rápida identificação de problemas. O menu de Setup é uma parte crucial para configurar o Checkmk de acordo com suas necessidades de monitorização e garantir o melhor desempenho do sistema.</a:t>
            </a:r>
          </a:p>
          <a:p>
            <a:pPr>
              <a:lnSpc>
                <a:spcPts val="2885"/>
              </a:lnSpc>
            </a:pPr>
          </a:p>
        </p:txBody>
      </p:sp>
      <p:sp>
        <p:nvSpPr>
          <p:cNvPr name="TextBox 7" id="7"/>
          <p:cNvSpPr txBox="true"/>
          <p:nvPr/>
        </p:nvSpPr>
        <p:spPr>
          <a:xfrm rot="0">
            <a:off x="13910381" y="1812917"/>
            <a:ext cx="1848412" cy="601980"/>
          </a:xfrm>
          <a:prstGeom prst="rect">
            <a:avLst/>
          </a:prstGeom>
        </p:spPr>
        <p:txBody>
          <a:bodyPr anchor="t" rtlCol="false" tIns="0" lIns="0" bIns="0" rIns="0">
            <a:spAutoFit/>
          </a:bodyPr>
          <a:lstStyle/>
          <a:p>
            <a:pPr>
              <a:lnSpc>
                <a:spcPts val="4620"/>
              </a:lnSpc>
            </a:pPr>
            <a:r>
              <a:rPr lang="en-US" sz="3300">
                <a:solidFill>
                  <a:srgbClr val="FFFFFF"/>
                </a:solidFill>
                <a:latin typeface="Arcade Gamer"/>
              </a:rPr>
              <a:t>setup</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DAFqehj5xwg</dc:identifier>
  <dcterms:modified xsi:type="dcterms:W3CDTF">2011-08-01T06:04:30Z</dcterms:modified>
  <cp:revision>1</cp:revision>
  <dc:title>O que é o checkmk e suas diferentes versões</dc:title>
</cp:coreProperties>
</file>